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handoutMasterIdLst>
    <p:handoutMasterId r:id="rId25"/>
  </p:handoutMasterIdLst>
  <p:sldIdLst>
    <p:sldId id="256" r:id="rId2"/>
    <p:sldId id="328" r:id="rId3"/>
    <p:sldId id="327" r:id="rId4"/>
    <p:sldId id="263" r:id="rId5"/>
    <p:sldId id="346" r:id="rId6"/>
    <p:sldId id="347" r:id="rId7"/>
    <p:sldId id="348" r:id="rId8"/>
    <p:sldId id="350" r:id="rId9"/>
    <p:sldId id="351" r:id="rId10"/>
    <p:sldId id="349" r:id="rId11"/>
    <p:sldId id="352" r:id="rId12"/>
    <p:sldId id="353" r:id="rId13"/>
    <p:sldId id="354" r:id="rId14"/>
    <p:sldId id="355" r:id="rId15"/>
    <p:sldId id="356" r:id="rId16"/>
    <p:sldId id="357" r:id="rId17"/>
    <p:sldId id="362" r:id="rId18"/>
    <p:sldId id="358" r:id="rId19"/>
    <p:sldId id="359" r:id="rId20"/>
    <p:sldId id="360" r:id="rId21"/>
    <p:sldId id="361" r:id="rId22"/>
    <p:sldId id="345" r:id="rId23"/>
  </p:sldIdLst>
  <p:sldSz cx="9144000" cy="6858000" type="screen4x3"/>
  <p:notesSz cx="6858000" cy="91995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a:srgbClr val="1327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57" autoAdjust="0"/>
  </p:normalViewPr>
  <p:slideViewPr>
    <p:cSldViewPr snapToGrid="0" showGuides="1">
      <p:cViewPr>
        <p:scale>
          <a:sx n="90" d="100"/>
          <a:sy n="90" d="100"/>
        </p:scale>
        <p:origin x="-2244" y="-156"/>
      </p:cViewPr>
      <p:guideLst>
        <p:guide orient="horz" pos="3261"/>
        <p:guide pos="2481"/>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9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9978"/>
          </a:xfrm>
          <a:prstGeom prst="rect">
            <a:avLst/>
          </a:prstGeom>
        </p:spPr>
        <p:txBody>
          <a:bodyPr vert="horz" lIns="91440" tIns="45720" rIns="91440" bIns="45720" rtlCol="0"/>
          <a:lstStyle>
            <a:lvl1pPr algn="r">
              <a:defRPr sz="1200"/>
            </a:lvl1pPr>
          </a:lstStyle>
          <a:p>
            <a:fld id="{A0BA5833-73E2-4C45-AB2D-47BADFE455AC}" type="datetimeFigureOut">
              <a:rPr lang="en-US" smtClean="0"/>
              <a:t>7/3/2012</a:t>
            </a:fld>
            <a:endParaRPr lang="en-US"/>
          </a:p>
        </p:txBody>
      </p:sp>
      <p:sp>
        <p:nvSpPr>
          <p:cNvPr id="4" name="Footer Placeholder 3"/>
          <p:cNvSpPr>
            <a:spLocks noGrp="1"/>
          </p:cNvSpPr>
          <p:nvPr>
            <p:ph type="ftr" sz="quarter" idx="2"/>
          </p:nvPr>
        </p:nvSpPr>
        <p:spPr>
          <a:xfrm>
            <a:off x="0" y="8737988"/>
            <a:ext cx="2971800" cy="45997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37988"/>
            <a:ext cx="2971800" cy="459978"/>
          </a:xfrm>
          <a:prstGeom prst="rect">
            <a:avLst/>
          </a:prstGeom>
        </p:spPr>
        <p:txBody>
          <a:bodyPr vert="horz" lIns="91440" tIns="45720" rIns="91440" bIns="45720" rtlCol="0" anchor="b"/>
          <a:lstStyle>
            <a:lvl1pPr algn="r">
              <a:defRPr sz="1200"/>
            </a:lvl1pPr>
          </a:lstStyle>
          <a:p>
            <a:fld id="{132CC40F-4A40-4783-9DDE-654DECC11C20}" type="slidenum">
              <a:rPr lang="en-US" smtClean="0"/>
              <a:t>‹#›</a:t>
            </a:fld>
            <a:endParaRPr lang="en-US"/>
          </a:p>
        </p:txBody>
      </p:sp>
    </p:spTree>
    <p:extLst>
      <p:ext uri="{BB962C8B-B14F-4D97-AF65-F5344CB8AC3E}">
        <p14:creationId xmlns:p14="http://schemas.microsoft.com/office/powerpoint/2010/main" val="344750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9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9978"/>
          </a:xfrm>
          <a:prstGeom prst="rect">
            <a:avLst/>
          </a:prstGeom>
        </p:spPr>
        <p:txBody>
          <a:bodyPr vert="horz" lIns="91440" tIns="45720" rIns="91440" bIns="45720" rtlCol="0"/>
          <a:lstStyle>
            <a:lvl1pPr algn="r">
              <a:defRPr sz="1200"/>
            </a:lvl1pPr>
          </a:lstStyle>
          <a:p>
            <a:fld id="{CF262D94-4532-47D5-93DB-EFFC5525AECB}" type="datetimeFigureOut">
              <a:rPr lang="en-US" smtClean="0"/>
              <a:pPr/>
              <a:t>7/3/2012</a:t>
            </a:fld>
            <a:endParaRPr lang="en-US"/>
          </a:p>
        </p:txBody>
      </p:sp>
      <p:sp>
        <p:nvSpPr>
          <p:cNvPr id="4" name="Slide Image Placeholder 3"/>
          <p:cNvSpPr>
            <a:spLocks noGrp="1" noRot="1" noChangeAspect="1"/>
          </p:cNvSpPr>
          <p:nvPr>
            <p:ph type="sldImg" idx="2"/>
          </p:nvPr>
        </p:nvSpPr>
        <p:spPr>
          <a:xfrm>
            <a:off x="1130300" y="690563"/>
            <a:ext cx="4597400" cy="34496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69793"/>
            <a:ext cx="5486400" cy="413980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37988"/>
            <a:ext cx="2971800" cy="45997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37988"/>
            <a:ext cx="2971800" cy="459978"/>
          </a:xfrm>
          <a:prstGeom prst="rect">
            <a:avLst/>
          </a:prstGeom>
        </p:spPr>
        <p:txBody>
          <a:bodyPr vert="horz" lIns="91440" tIns="45720" rIns="91440" bIns="45720" rtlCol="0" anchor="b"/>
          <a:lstStyle>
            <a:lvl1pPr algn="r">
              <a:defRPr sz="1200"/>
            </a:lvl1pPr>
          </a:lstStyle>
          <a:p>
            <a:fld id="{C637228F-C89B-499A-B4BB-FD7577C5EB8B}" type="slidenum">
              <a:rPr lang="en-US" smtClean="0"/>
              <a:pPr/>
              <a:t>‹#›</a:t>
            </a:fld>
            <a:endParaRPr lang="en-US"/>
          </a:p>
        </p:txBody>
      </p:sp>
    </p:spTree>
    <p:extLst>
      <p:ext uri="{BB962C8B-B14F-4D97-AF65-F5344CB8AC3E}">
        <p14:creationId xmlns:p14="http://schemas.microsoft.com/office/powerpoint/2010/main" val="1577093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smtClean="0">
                <a:solidFill>
                  <a:schemeClr val="tx1"/>
                </a:solidFill>
                <a:effectLst/>
                <a:latin typeface="+mn-lt"/>
                <a:ea typeface="+mn-ea"/>
                <a:cs typeface="+mn-cs"/>
              </a:rPr>
              <a:t>Hello and welcome to Moraine Park’s online new student orientation. Whether you are completing a series of courses or an entire associate’s degree, you are taking the steps to a brighter future. Please keep in mind that the staff and faculty at Moraine Park Technical College are here to help you accomplish your goals. </a:t>
            </a:r>
          </a:p>
          <a:p>
            <a:endParaRPr lang="en-US" dirty="0"/>
          </a:p>
        </p:txBody>
      </p:sp>
      <p:sp>
        <p:nvSpPr>
          <p:cNvPr id="4" name="Slide Number Placeholder 3"/>
          <p:cNvSpPr>
            <a:spLocks noGrp="1"/>
          </p:cNvSpPr>
          <p:nvPr>
            <p:ph type="sldNum" sz="quarter" idx="10"/>
          </p:nvPr>
        </p:nvSpPr>
        <p:spPr/>
        <p:txBody>
          <a:bodyPr/>
          <a:lstStyle/>
          <a:p>
            <a:fld id="{C637228F-C89B-499A-B4BB-FD7577C5EB8B}" type="slidenum">
              <a:rPr lang="en-US" smtClean="0"/>
              <a:pPr/>
              <a:t>1</a:t>
            </a:fld>
            <a:endParaRPr lang="en-US"/>
          </a:p>
        </p:txBody>
      </p:sp>
    </p:spTree>
    <p:extLst>
      <p:ext uri="{BB962C8B-B14F-4D97-AF65-F5344CB8AC3E}">
        <p14:creationId xmlns:p14="http://schemas.microsoft.com/office/powerpoint/2010/main" val="3695524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following information is meant to answer some of the questions that you may not have even known you had.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637228F-C89B-499A-B4BB-FD7577C5EB8B}" type="slidenum">
              <a:rPr lang="en-US" smtClean="0"/>
              <a:pPr/>
              <a:t>10</a:t>
            </a:fld>
            <a:endParaRPr lang="en-US"/>
          </a:p>
        </p:txBody>
      </p:sp>
    </p:spTree>
    <p:extLst>
      <p:ext uri="{BB962C8B-B14F-4D97-AF65-F5344CB8AC3E}">
        <p14:creationId xmlns:p14="http://schemas.microsoft.com/office/powerpoint/2010/main" val="1327088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 find yourself wondering what’s happening on campus there are many ways you can find out. </a:t>
            </a:r>
            <a:r>
              <a:rPr lang="en-US" sz="1200" kern="1200" dirty="0" err="1" smtClean="0">
                <a:solidFill>
                  <a:schemeClr val="tx1"/>
                </a:solidFill>
                <a:effectLst/>
                <a:latin typeface="+mn-lt"/>
                <a:ea typeface="+mn-ea"/>
                <a:cs typeface="+mn-cs"/>
              </a:rPr>
              <a:t>MyMPTC</a:t>
            </a:r>
            <a:r>
              <a:rPr lang="en-US" sz="1200" kern="1200" dirty="0" smtClean="0">
                <a:solidFill>
                  <a:schemeClr val="tx1"/>
                </a:solidFill>
                <a:effectLst/>
                <a:latin typeface="+mn-lt"/>
                <a:ea typeface="+mn-ea"/>
                <a:cs typeface="+mn-cs"/>
              </a:rPr>
              <a:t> is going to list everything you need to know in a couple of different places. The student tab will list important dates that are coming up, such as registration dates and when campus is closed. The student life tab lists all the fun stuff that is coming up on campus, like when there is free pizza or when a band is playing on campus. Moraine park.edu will also list the events that are going on that week. Make sure you take a look at the hallway monitors when you’re walking through the halls. Everything is listed there as well, including any cars that may have their lights on in the parking lot. Bulletin boards around campus are a great resource if you’re looking to buy or sell something such as a car or books for class. If you’re looking for an apartment or roommate that stuff is listed there too. Lavatory links may seem a little strange but they work. They are a listing of the important stuff you need to know posted in the bathroom stalls, forget those little bathroom books, these are way better reads. And finally don’t forget to check your college issued email often. All communications from Moraine Park and your instructors go to that email account and you don’t want to miss anything.</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Parking is free at Moraine Park and you don’t need a permit to park in the general lots. Just a couple of common sense things, make sure you park in the proper spots. Only use handicap spots if you have the proper documentation. If you park in an inappropriate spot, you will get a ticket. Once you get familiar with where some of your classes are check out the parking lots, there may be one closer. </a:t>
            </a:r>
          </a:p>
          <a:p>
            <a:r>
              <a:rPr lang="en-US" sz="1200" kern="1200" dirty="0" smtClean="0">
                <a:solidFill>
                  <a:schemeClr val="tx1"/>
                </a:solidFill>
                <a:effectLst/>
                <a:latin typeface="+mn-lt"/>
                <a:ea typeface="+mn-ea"/>
                <a:cs typeface="+mn-cs"/>
              </a:rPr>
              <a:t> </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During the school year you have access to a locker if you want one. They are free and all you need to do is pick one out, stop by student services and let them know which on it is. They’ll assign it to you and you can store your extra books, coats, or whatever you want in there during the school year. </a:t>
            </a:r>
          </a:p>
          <a:p>
            <a:r>
              <a:rPr lang="en-US" sz="1200" kern="1200" dirty="0" smtClean="0">
                <a:solidFill>
                  <a:schemeClr val="tx1"/>
                </a:solidFill>
                <a:effectLst/>
                <a:latin typeface="+mn-lt"/>
                <a:ea typeface="+mn-ea"/>
                <a:cs typeface="+mn-cs"/>
              </a:rPr>
              <a:t> </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Stop by student services to get your student id when you’re on campus sometime. You must be accepted into a program and registered. They are going to take your picture so make sure you spend hours getting ready (just kidding). Your student id will be used as your library card on campus and you can also get lots of student discounts at local stores and restaurants if you show it too. </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Sometimes students get kind of confused when they try to read their schedule. Let’s go through some common things that trip people up a little. Your schedule will list the CRN or course registration number, course location for example either FDC for Fond du Lac, WBC for West Bend, BDC for Beaver Dam, online which means you don’t have to come to a campus for class, as well as the course title and the dates and time your class meets. If there are two or more days listed you have to go to school all of those days. The r means Thursday.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You’re going to need books and other materials for your classes. You can get those things from one of our bookstores. You can also purchase books and some materials online though our bookstore. If you are looking for a Moraine Park shirt or pen you can get those in our bookstores too. Make sure you also check with the bookstore before you purchase </a:t>
            </a:r>
            <a:r>
              <a:rPr lang="en-US" sz="1200" kern="1200" dirty="0" err="1" smtClean="0">
                <a:solidFill>
                  <a:schemeClr val="tx1"/>
                </a:solidFill>
                <a:effectLst/>
                <a:latin typeface="+mn-lt"/>
                <a:ea typeface="+mn-ea"/>
                <a:cs typeface="+mn-cs"/>
              </a:rPr>
              <a:t>softwares</a:t>
            </a:r>
            <a:r>
              <a:rPr lang="en-US" sz="1200" kern="1200" dirty="0" smtClean="0">
                <a:solidFill>
                  <a:schemeClr val="tx1"/>
                </a:solidFill>
                <a:effectLst/>
                <a:latin typeface="+mn-lt"/>
                <a:ea typeface="+mn-ea"/>
                <a:cs typeface="+mn-cs"/>
              </a:rPr>
              <a:t>, you might be able to purchase it for less there. When you go to the bookstore to purchase the things you need for class you will want to take your course schedule.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Each student has a one-time $40 printing credit. This amount will cover approximately 500 pages. What this means is that Moraine Park puts $40 in a fund that is connected to your computer log in for you to print whatever you want on campus. If you run out of money you will need to load more money onto that account in order to continue printing at school. Each course has a module associated with it. These are only available online through </a:t>
            </a:r>
            <a:r>
              <a:rPr lang="en-US" sz="1200" kern="1200" dirty="0" err="1" smtClean="0">
                <a:solidFill>
                  <a:schemeClr val="tx1"/>
                </a:solidFill>
                <a:effectLst/>
                <a:latin typeface="+mn-lt"/>
                <a:ea typeface="+mn-ea"/>
                <a:cs typeface="+mn-cs"/>
              </a:rPr>
              <a:t>ecollege</a:t>
            </a:r>
            <a:r>
              <a:rPr lang="en-US" sz="1200" kern="1200" dirty="0" smtClean="0">
                <a:solidFill>
                  <a:schemeClr val="tx1"/>
                </a:solidFill>
                <a:effectLst/>
                <a:latin typeface="+mn-lt"/>
                <a:ea typeface="+mn-ea"/>
                <a:cs typeface="+mn-cs"/>
              </a:rPr>
              <a:t>, which you can access through </a:t>
            </a:r>
            <a:r>
              <a:rPr lang="en-US" sz="1200" kern="1200" dirty="0" err="1" smtClean="0">
                <a:solidFill>
                  <a:schemeClr val="tx1"/>
                </a:solidFill>
                <a:effectLst/>
                <a:latin typeface="+mn-lt"/>
                <a:ea typeface="+mn-ea"/>
                <a:cs typeface="+mn-cs"/>
              </a:rPr>
              <a:t>MyMPTC</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The grading system at Moraine Park includes a, b, c, d, &amp; f. There are no pluses or minuses. All program required courses must be passed with a c or better. If you don’t get a c or higher you will be required to retake that course. An incomplete is available for students that had been showing successful progress in their class and something major </a:t>
            </a:r>
            <a:r>
              <a:rPr lang="en-US" sz="1200" kern="1200" dirty="0" err="1" smtClean="0">
                <a:solidFill>
                  <a:schemeClr val="tx1"/>
                </a:solidFill>
                <a:effectLst/>
                <a:latin typeface="+mn-lt"/>
                <a:ea typeface="+mn-ea"/>
                <a:cs typeface="+mn-cs"/>
              </a:rPr>
              <a:t>occured</a:t>
            </a:r>
            <a:r>
              <a:rPr lang="en-US" sz="1200" kern="1200" dirty="0" smtClean="0">
                <a:solidFill>
                  <a:schemeClr val="tx1"/>
                </a:solidFill>
                <a:effectLst/>
                <a:latin typeface="+mn-lt"/>
                <a:ea typeface="+mn-ea"/>
                <a:cs typeface="+mn-cs"/>
              </a:rPr>
              <a:t> that doesn’t allow them to complete that course work, such as a medical emergency. Students must work with their instructor in order to get an incomplete in a course. Your instructor should be able to give you an update on your grade and progress in a course at any time. All you need to do is ask. Your final grades will be posted on </a:t>
            </a:r>
            <a:r>
              <a:rPr lang="en-US" sz="1200" kern="1200" dirty="0" err="1" smtClean="0">
                <a:solidFill>
                  <a:schemeClr val="tx1"/>
                </a:solidFill>
                <a:effectLst/>
                <a:latin typeface="+mn-lt"/>
                <a:ea typeface="+mn-ea"/>
                <a:cs typeface="+mn-cs"/>
              </a:rPr>
              <a:t>MyMPTC</a:t>
            </a:r>
            <a:r>
              <a:rPr lang="en-US" sz="1200" kern="1200" dirty="0" smtClean="0">
                <a:solidFill>
                  <a:schemeClr val="tx1"/>
                </a:solidFill>
                <a:effectLst/>
                <a:latin typeface="+mn-lt"/>
                <a:ea typeface="+mn-ea"/>
                <a:cs typeface="+mn-cs"/>
              </a:rPr>
              <a:t> at the end of the semester.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 feel yourself falling behind in class, make sure you get help as soon as you can. The further you fall behind the more overwhelming it can get. The best person to ask for help is your instructor. Don’t forget to get some help from the student success center. Peer tutoring is available as well. If you do feel yourself getting overwhelmed make an appointment with one of our counselors. That’s what they are here for.</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goal of new student orientation is to help eliminate any nerves you may have about starting school by giving you the information and tools you need to be successful. You will be introduced to the services and resources that are available to you as a student, the basics of going to school at Moraine Park, as well as a general overview of some of the policies and procedures that may affect you while you’re a student here.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637228F-C89B-499A-B4BB-FD7577C5EB8B}" type="slidenum">
              <a:rPr lang="en-US" smtClean="0"/>
              <a:pPr/>
              <a:t>2</a:t>
            </a:fld>
            <a:endParaRPr lang="en-US"/>
          </a:p>
        </p:txBody>
      </p:sp>
    </p:spTree>
    <p:extLst>
      <p:ext uri="{BB962C8B-B14F-4D97-AF65-F5344CB8AC3E}">
        <p14:creationId xmlns:p14="http://schemas.microsoft.com/office/powerpoint/2010/main" val="3007996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Sometimes things just don’t work out and you need to add or drop a class. In order to do this you must complete an add/drop form in student services on campus or you can do this on </a:t>
            </a:r>
            <a:r>
              <a:rPr lang="en-US" sz="1200" kern="1200" dirty="0" err="1" smtClean="0">
                <a:solidFill>
                  <a:schemeClr val="tx1"/>
                </a:solidFill>
                <a:effectLst/>
                <a:latin typeface="+mn-lt"/>
                <a:ea typeface="+mn-ea"/>
                <a:cs typeface="+mn-cs"/>
              </a:rPr>
              <a:t>MyMPTC</a:t>
            </a:r>
            <a:r>
              <a:rPr lang="en-US" sz="1200" kern="1200" dirty="0" smtClean="0">
                <a:solidFill>
                  <a:schemeClr val="tx1"/>
                </a:solidFill>
                <a:effectLst/>
                <a:latin typeface="+mn-lt"/>
                <a:ea typeface="+mn-ea"/>
                <a:cs typeface="+mn-cs"/>
              </a:rPr>
              <a:t> as well. Make sure you check enrollment dates. As long as you drop a class before the first day of class you can get 100% of your tuition refunded. If you drop a class after the first day of class a certain percentage of your tuition will be refunded based on the length of the class. This is something student services can let you know more about. If you are using financial aid to help pay for your classes make sure you check with them before dropping courses as well. </a:t>
            </a:r>
          </a:p>
          <a:p>
            <a:r>
              <a:rPr lang="en-US" sz="1200" kern="1200" dirty="0" smtClean="0">
                <a:solidFill>
                  <a:schemeClr val="tx1"/>
                </a:solidFill>
                <a:effectLst/>
                <a:latin typeface="+mn-lt"/>
                <a:ea typeface="+mn-ea"/>
                <a:cs typeface="+mn-cs"/>
              </a:rPr>
              <a:t> </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Don’t forget, you need to register for classes every semester. You will be sent an email giving you the dates and times to register for the following semester. Take advantage of those priority registration dates. The longer you wait, the more classes fill. Make an appointment with your academic advisor prior to registration to help you set up a schedule for the following semester. The course schedule for the following semester is available online and in print about a month before registration. Plan ahead. </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Hopefully the information in this online new student orientation helped answer some of your questions, maybe even some you didn’t know you had. We want to wish you good luck from all of us at Moraine Park. </a:t>
            </a:r>
            <a:r>
              <a:rPr lang="en-US" sz="1200" kern="1200" smtClean="0">
                <a:solidFill>
                  <a:schemeClr val="tx1"/>
                </a:solidFill>
                <a:effectLst/>
                <a:latin typeface="+mn-lt"/>
                <a:ea typeface="+mn-ea"/>
                <a:cs typeface="+mn-cs"/>
              </a:rPr>
              <a:t>Please remember we are here to help you accomplish your goals and work towards a brighter future.</a:t>
            </a:r>
          </a:p>
          <a:p>
            <a:endParaRPr lang="en-US"/>
          </a:p>
        </p:txBody>
      </p:sp>
      <p:sp>
        <p:nvSpPr>
          <p:cNvPr id="4" name="Slide Number Placeholder 3"/>
          <p:cNvSpPr>
            <a:spLocks noGrp="1"/>
          </p:cNvSpPr>
          <p:nvPr>
            <p:ph type="sldNum" sz="quarter" idx="10"/>
          </p:nvPr>
        </p:nvSpPr>
        <p:spPr/>
        <p:txBody>
          <a:bodyPr/>
          <a:lstStyle/>
          <a:p>
            <a:fld id="{C637228F-C89B-499A-B4BB-FD7577C5EB8B}" type="slidenum">
              <a:rPr lang="en-US" smtClean="0"/>
              <a:pPr/>
              <a:t>22</a:t>
            </a:fld>
            <a:endParaRPr lang="en-US"/>
          </a:p>
        </p:txBody>
      </p:sp>
    </p:spTree>
    <p:extLst>
      <p:ext uri="{BB962C8B-B14F-4D97-AF65-F5344CB8AC3E}">
        <p14:creationId xmlns:p14="http://schemas.microsoft.com/office/powerpoint/2010/main" val="153209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many resources available to help you succeed in a variety of different ways. All of these services are free to you as a student. Services are available at each one of the campuses. Our libraries provide access to many resources to help you do research for your classes. Our career center is available to students that need help figuring out which career might be a good fit for them, as well as help with resumes and interviewing skills to score an awesome job. Counselors are available to help if there is something going on in your personal life or at school that is affecting your performance in class. Diversity Relations provides a support system for students from different ethnic backgrounds and is also the main hub of the multicultural club, which is open to everyone. The employment services office provides you access to a website called tech connect, where jobs are posted for current students and graduates from technical colleges. Job fairs are also coordinated by employment services to help provide you with a variety of ways to find a job when you’re ready. Don’t forget to apply for financial aid if you haven’t already. Our financial aid office processes your financial aid application and is available to answer any specific questions you might have regarding financial aid. The student involvement Specialists are here to help you have a little fun at school. There are clubs associated with many of our programs and some that aren’t, as well as student government Any of these might be a good fit if you want to increase your leadership skills and get involved, plus they look great on your resume. If you are in a program that is typically dominated by a gender opposite your own the non-traditional occupations specialist can help by providing support. We will go into more depth on academic advisors, the disability resource center and the student success center in a few minutes.</a:t>
            </a:r>
          </a:p>
          <a:p>
            <a:endParaRPr lang="en-US" dirty="0"/>
          </a:p>
        </p:txBody>
      </p:sp>
      <p:sp>
        <p:nvSpPr>
          <p:cNvPr id="4" name="Slide Number Placeholder 3"/>
          <p:cNvSpPr>
            <a:spLocks noGrp="1"/>
          </p:cNvSpPr>
          <p:nvPr>
            <p:ph type="sldNum" sz="quarter" idx="10"/>
          </p:nvPr>
        </p:nvSpPr>
        <p:spPr/>
        <p:txBody>
          <a:bodyPr/>
          <a:lstStyle/>
          <a:p>
            <a:fld id="{C637228F-C89B-499A-B4BB-FD7577C5EB8B}" type="slidenum">
              <a:rPr lang="en-US" smtClean="0"/>
              <a:pPr/>
              <a:t>3</a:t>
            </a:fld>
            <a:endParaRPr lang="en-US"/>
          </a:p>
        </p:txBody>
      </p:sp>
    </p:spTree>
    <p:extLst>
      <p:ext uri="{BB962C8B-B14F-4D97-AF65-F5344CB8AC3E}">
        <p14:creationId xmlns:p14="http://schemas.microsoft.com/office/powerpoint/2010/main" val="98799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The student success center is available to help give you a little boost academically. If you need help strengthening your reading, writing, or math skills this is the place to go. Some people may have to do some brush work in the student success center if they didn’t get the scores that they needed to on their </a:t>
            </a:r>
            <a:r>
              <a:rPr lang="en-US" sz="1200" kern="1200" dirty="0" err="1" smtClean="0">
                <a:solidFill>
                  <a:schemeClr val="tx1"/>
                </a:solidFill>
                <a:effectLst/>
                <a:latin typeface="+mn-lt"/>
                <a:ea typeface="+mn-ea"/>
                <a:cs typeface="+mn-cs"/>
              </a:rPr>
              <a:t>accuplacer</a:t>
            </a:r>
            <a:r>
              <a:rPr lang="en-US" sz="1200" kern="1200" dirty="0" smtClean="0">
                <a:solidFill>
                  <a:schemeClr val="tx1"/>
                </a:solidFill>
                <a:effectLst/>
                <a:latin typeface="+mn-lt"/>
                <a:ea typeface="+mn-ea"/>
                <a:cs typeface="+mn-cs"/>
              </a:rPr>
              <a:t>. Once you have completed a registration session in the student success center you have open access to the center to help with coursework that you might be struggling with. Sometimes your instructor might notice you’re struggling a little and will refer you to the student success center and other times you might take the initiative on your own, either way is just fine.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If you have a documented learning disability or physical disability you can meet with someone from the disability resource center in order to review your documentation and see which accommodations might be available to you as a student. Some examples of the disabilities served are learning disabilities, visual and hearing impairments and physical disabilities. Some examples of the accommodations that the college is able to provide based on individual appointments and a review of documentation are testing alternatives, peer tutoring, note taking, sign language and assistive technology.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you are accepted into a program you are assigned an academic advisor that is available to help you choose and register for your classes each semester, plan out your graduation goals and how to achieve them, and is really overall the go to person that is available to help you navigate through the college and your program.</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a ton of scholarships available to you, take advantage of them. Many times scholarships will go un-awarded because people didn’t want to take the time to apply for them. Check out our website for a current listing of scholarships available to you. Don’t forget to apply for scholarships each year while you are school. </a:t>
            </a:r>
          </a:p>
          <a:p>
            <a:endParaRPr lang="en-US" dirty="0"/>
          </a:p>
        </p:txBody>
      </p:sp>
      <p:sp>
        <p:nvSpPr>
          <p:cNvPr id="4" name="Slide Number Placeholder 3"/>
          <p:cNvSpPr>
            <a:spLocks noGrp="1"/>
          </p:cNvSpPr>
          <p:nvPr>
            <p:ph type="sldNum" sz="quarter" idx="10"/>
          </p:nvPr>
        </p:nvSpPr>
        <p:spPr/>
        <p:txBody>
          <a:bodyPr/>
          <a:lstStyle/>
          <a:p>
            <a:fld id="{C637228F-C89B-499A-B4BB-FD7577C5EB8B}" type="slidenum">
              <a:rPr lang="en-US" smtClean="0"/>
              <a:pPr/>
              <a:t>7</a:t>
            </a:fld>
            <a:endParaRPr lang="en-US"/>
          </a:p>
        </p:txBody>
      </p:sp>
    </p:spTree>
    <p:extLst>
      <p:ext uri="{BB962C8B-B14F-4D97-AF65-F5344CB8AC3E}">
        <p14:creationId xmlns:p14="http://schemas.microsoft.com/office/powerpoint/2010/main" val="2936368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At Moraine Park we have foundation scholarships that are only available to our students. There are a ton of scholarships that range anywhere from $350-3,000. All you have to do is fill out one application and get two references to be eligible for any foundation scholarships you meet the criteria for.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873DD6-8CC8-4731-8E12-B6925AB1C1A0}"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STEM scholarship is another option for students enrolled in specific programs that focus on science, technology, engineering or math. The specific programs that are eligible for the STEM scholarship are listed here. The STEM scholarship ranges from $500-10,000 and can follow you to a 4-year university if you choose to continue your education. </a:t>
            </a:r>
          </a:p>
          <a:p>
            <a:endParaRPr lang="en-US" baseline="0" dirty="0" smtClean="0"/>
          </a:p>
        </p:txBody>
      </p:sp>
      <p:sp>
        <p:nvSpPr>
          <p:cNvPr id="4" name="Slide Number Placeholder 3"/>
          <p:cNvSpPr>
            <a:spLocks noGrp="1"/>
          </p:cNvSpPr>
          <p:nvPr>
            <p:ph type="sldNum" sz="quarter" idx="10"/>
          </p:nvPr>
        </p:nvSpPr>
        <p:spPr/>
        <p:txBody>
          <a:bodyPr/>
          <a:lstStyle/>
          <a:p>
            <a:fld id="{5E873DD6-8CC8-4731-8E12-B6925AB1C1A0}"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104831E2-2A52-0E4D-BAFE-546BE17B9E70}" type="datetimeFigureOut">
              <a:rPr lang="en-US" smtClean="0"/>
              <a:pPr/>
              <a:t>7/3/2012</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063B31E1-A997-C549-BBC6-631D778CA59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104831E2-2A52-0E4D-BAFE-546BE17B9E70}" type="datetimeFigureOut">
              <a:rPr lang="en-US" smtClean="0"/>
              <a:pPr/>
              <a:t>7/3/2012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B31E1-A997-C549-BBC6-631D778CA594}" type="slidenum">
              <a:rPr lang="en-US" smtClean="0"/>
              <a:pPr/>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04831E2-2A52-0E4D-BAFE-546BE17B9E70}" type="datetimeFigureOut">
              <a:rPr lang="en-US" smtClean="0"/>
              <a:pPr/>
              <a:t>7/3/2012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B31E1-A997-C549-BBC6-631D778CA594}" type="slidenum">
              <a:rPr lang="en-US" smtClean="0"/>
              <a:pPr/>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04831E2-2A52-0E4D-BAFE-546BE17B9E70}" type="datetimeFigureOut">
              <a:rPr lang="en-US" smtClean="0"/>
              <a:pPr/>
              <a:t>7/3/2012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3B31E1-A997-C549-BBC6-631D778CA59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4831E2-2A52-0E4D-BAFE-546BE17B9E70}" type="datetimeFigureOut">
              <a:rPr lang="en-US" smtClean="0"/>
              <a:pPr/>
              <a:t>7/3/2012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3B31E1-A997-C549-BBC6-631D778CA59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4831E2-2A52-0E4D-BAFE-546BE17B9E70}" type="datetimeFigureOut">
              <a:rPr lang="en-US" smtClean="0"/>
              <a:pPr/>
              <a:t>7/3/2012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B31E1-A997-C549-BBC6-631D778CA59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4831E2-2A52-0E4D-BAFE-546BE17B9E70}" type="datetimeFigureOut">
              <a:rPr lang="en-US" smtClean="0"/>
              <a:pPr/>
              <a:t>7/3/2012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B31E1-A997-C549-BBC6-631D778CA594}"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Click icon to add picture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4831E2-2A52-0E4D-BAFE-546BE17B9E70}" type="datetimeFigureOut">
              <a:rPr lang="en-US" smtClean="0"/>
              <a:pPr/>
              <a:t>7/3/2012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B31E1-A997-C549-BBC6-631D778CA59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4831E2-2A52-0E4D-BAFE-546BE17B9E70}" type="datetimeFigureOut">
              <a:rPr lang="en-US" smtClean="0"/>
              <a:pPr/>
              <a:t>7/3/2012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B31E1-A997-C549-BBC6-631D778CA594}" type="slidenum">
              <a:rPr lang="en-US" smtClean="0"/>
              <a:pPr/>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4831E2-2A52-0E4D-BAFE-546BE17B9E70}" type="datetimeFigureOut">
              <a:rPr lang="en-US" smtClean="0"/>
              <a:pPr/>
              <a:t>7/3/2012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B31E1-A997-C549-BBC6-631D778CA59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04831E2-2A52-0E4D-BAFE-546BE17B9E70}" type="datetimeFigureOut">
              <a:rPr lang="en-US" smtClean="0"/>
              <a:pPr/>
              <a:t>7/3/2012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B31E1-A997-C549-BBC6-631D778CA5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04831E2-2A52-0E4D-BAFE-546BE17B9E70}" type="datetimeFigureOut">
              <a:rPr lang="en-US" smtClean="0"/>
              <a:pPr/>
              <a:t>7/3/2012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B31E1-A997-C549-BBC6-631D778CA59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04831E2-2A52-0E4D-BAFE-546BE17B9E70}" type="datetimeFigureOut">
              <a:rPr lang="en-US" smtClean="0"/>
              <a:pPr/>
              <a:t>7/3/2012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B31E1-A997-C549-BBC6-631D778CA5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104831E2-2A52-0E4D-BAFE-546BE17B9E70}" type="datetimeFigureOut">
              <a:rPr lang="en-US" smtClean="0"/>
              <a:pPr/>
              <a:t>7/3/2012</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063B31E1-A997-C549-BBC6-631D778CA59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104831E2-2A52-0E4D-BAFE-546BE17B9E70}" type="datetimeFigureOut">
              <a:rPr lang="en-US" smtClean="0"/>
              <a:pPr/>
              <a:t>7/3/2012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B31E1-A997-C549-BBC6-631D778CA59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4831E2-2A52-0E4D-BAFE-546BE17B9E70}" type="datetimeFigureOut">
              <a:rPr lang="en-US" smtClean="0"/>
              <a:pPr/>
              <a:t>7/3/2012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B31E1-A997-C549-BBC6-631D778CA59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4831E2-2A52-0E4D-BAFE-546BE17B9E70}" type="datetimeFigureOut">
              <a:rPr lang="en-US" smtClean="0"/>
              <a:pPr/>
              <a:t>7/3/2012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B31E1-A997-C549-BBC6-631D778CA5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04831E2-2A52-0E4D-BAFE-546BE17B9E70}" type="datetimeFigureOut">
              <a:rPr lang="en-US" smtClean="0"/>
              <a:pPr/>
              <a:t>7/3/2012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B31E1-A997-C549-BBC6-631D778CA5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04831E2-2A52-0E4D-BAFE-546BE17B9E70}" type="datetimeFigureOut">
              <a:rPr lang="en-US" smtClean="0"/>
              <a:pPr/>
              <a:t>7/3/2012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3B31E1-A997-C549-BBC6-631D778CA594}" type="slidenum">
              <a:rPr lang="en-US" smtClean="0"/>
              <a:pPr/>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04831E2-2A52-0E4D-BAFE-546BE17B9E70}" type="datetimeFigureOut">
              <a:rPr lang="en-US" smtClean="0"/>
              <a:pPr/>
              <a:t>7/3/2012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B31E1-A997-C549-BBC6-631D778CA594}" type="slidenum">
              <a:rPr lang="en-US" smtClean="0"/>
              <a:pPr/>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104831E2-2A52-0E4D-BAFE-546BE17B9E70}" type="datetimeFigureOut">
              <a:rPr lang="en-US" smtClean="0"/>
              <a:pPr/>
              <a:t>7/3/2012</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63B31E1-A997-C549-BBC6-631D778CA5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3.pdf"/></Relationships>
</file>

<file path=ppt/slides/_rels/slide10.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morainepark.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5.pdf"/></Relationships>
</file>

<file path=ppt/slides/_rels/slide8.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rpfocus.jpg"/>
          <p:cNvPicPr>
            <a:picLocks noChangeAspect="1"/>
          </p:cNvPicPr>
          <p:nvPr/>
        </p:nvPicPr>
        <p:blipFill>
          <a:blip r:embed="rId3"/>
          <a:srcRect l="22643" r="5553"/>
          <a:stretch>
            <a:fillRect/>
          </a:stretch>
        </p:blipFill>
        <p:spPr>
          <a:xfrm>
            <a:off x="0" y="0"/>
            <a:ext cx="4208463" cy="6858000"/>
          </a:xfrm>
          <a:prstGeom prst="rect">
            <a:avLst/>
          </a:prstGeom>
        </p:spPr>
      </p:pic>
      <p:sp>
        <p:nvSpPr>
          <p:cNvPr id="6" name="Title 1"/>
          <p:cNvSpPr txBox="1">
            <a:spLocks/>
          </p:cNvSpPr>
          <p:nvPr/>
        </p:nvSpPr>
        <p:spPr>
          <a:xfrm>
            <a:off x="4208463" y="1998906"/>
            <a:ext cx="4935537" cy="1892594"/>
          </a:xfrm>
          <a:prstGeom prst="rect">
            <a:avLst/>
          </a:prstGeom>
        </p:spPr>
        <p:txBody>
          <a:bodyPr vert="horz" lIns="45720" tIns="0" rIns="45720" bIns="0" rtlCol="0" anchor="b" anchorCtr="0">
            <a:noAutofit/>
          </a:bodyPr>
          <a:lstStyle/>
          <a:p>
            <a:pPr marL="0" marR="0" lvl="0" indent="0" algn="ctr" defTabSz="914400" rtl="0" eaLnBrk="1" fontAlgn="auto" latinLnBrk="0" hangingPunct="1">
              <a:lnSpc>
                <a:spcPts val="5000"/>
              </a:lnSpc>
              <a:spcBef>
                <a:spcPct val="0"/>
              </a:spcBef>
              <a:spcAft>
                <a:spcPts val="0"/>
              </a:spcAft>
              <a:buClrTx/>
              <a:buSzTx/>
              <a:buFontTx/>
              <a:buNone/>
              <a:tabLst/>
              <a:defRPr/>
            </a:pPr>
            <a:r>
              <a:rPr kumimoji="0" lang="en-US" sz="4600" b="1" i="0" u="none" strike="noStrike" kern="1200" cap="none" spc="-150" normalizeH="0" baseline="0" noProof="0" dirty="0" smtClean="0">
                <a:ln>
                  <a:noFill/>
                </a:ln>
                <a:solidFill>
                  <a:srgbClr val="4BACC6"/>
                </a:solidFill>
                <a:effectLst/>
                <a:uLnTx/>
                <a:uFillTx/>
                <a:latin typeface="Arial Black"/>
                <a:ea typeface="+mj-ea"/>
                <a:cs typeface="Arial Black"/>
              </a:rPr>
              <a:t>New Student Orientation</a:t>
            </a:r>
            <a:endParaRPr kumimoji="0" lang="en-US" sz="4600" b="1" i="0" u="none" strike="noStrike" kern="1200" cap="none" spc="-150" normalizeH="0" baseline="0" noProof="0" dirty="0">
              <a:ln>
                <a:noFill/>
              </a:ln>
              <a:solidFill>
                <a:srgbClr val="4BACC6"/>
              </a:solidFill>
              <a:effectLst/>
              <a:uLnTx/>
              <a:uFillTx/>
              <a:latin typeface="Arial Black"/>
              <a:ea typeface="+mj-ea"/>
              <a:cs typeface="Arial Black"/>
            </a:endParaRPr>
          </a:p>
        </p:txBody>
      </p:sp>
      <p:pic>
        <p:nvPicPr>
          <p:cNvPr id="5" name="Picture 4" descr="Moraine Park white -.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rcRect l="25893"/>
              <a:stretch>
                <a:fillRect/>
              </a:stretch>
            </p:blipFill>
          </mc:Choice>
          <mc:Fallback>
            <p:blipFill>
              <a:blip r:embed="rId5"/>
              <a:srcRect l="25893"/>
              <a:stretch>
                <a:fillRect/>
              </a:stretch>
            </p:blipFill>
          </mc:Fallback>
        </mc:AlternateContent>
        <p:spPr>
          <a:xfrm>
            <a:off x="421515" y="5294256"/>
            <a:ext cx="3344293" cy="127246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569051" cy="685800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rot="16200000">
            <a:off x="-2700625" y="3046979"/>
            <a:ext cx="5904326" cy="503071"/>
          </a:xfrm>
          <a:prstGeom prst="rect">
            <a:avLst/>
          </a:prstGeom>
          <a:noFill/>
        </p:spPr>
        <p:txBody>
          <a:bodyPr vert="horz" lIns="91440" tIns="45720" rIns="91440" bIns="45720" rtlCol="0" anchor="t">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000" b="1" i="0" u="none" strike="noStrike" kern="1200" cap="none" spc="-150" normalizeH="0" baseline="0" noProof="0" dirty="0" smtClean="0">
                <a:ln>
                  <a:noFill/>
                </a:ln>
                <a:solidFill>
                  <a:schemeClr val="accent4"/>
                </a:solidFill>
                <a:effectLst>
                  <a:outerShdw blurRad="50800" dist="38100" dir="2700000">
                    <a:srgbClr val="000000">
                      <a:alpha val="43000"/>
                    </a:srgbClr>
                  </a:outerShdw>
                </a:effectLst>
                <a:uLnTx/>
                <a:uFillTx/>
                <a:latin typeface="Arial Black"/>
                <a:ea typeface="+mj-ea"/>
                <a:cs typeface="Arial Black"/>
              </a:rPr>
              <a:t>College Basics</a:t>
            </a:r>
            <a:endParaRPr kumimoji="0" lang="en-US" sz="3000" b="1" i="0" u="none" strike="noStrike" kern="1200" cap="none" spc="-150" normalizeH="0" baseline="0" noProof="0" dirty="0">
              <a:ln>
                <a:noFill/>
              </a:ln>
              <a:solidFill>
                <a:schemeClr val="accent4"/>
              </a:solidFill>
              <a:effectLst>
                <a:outerShdw blurRad="50800" dist="38100" dir="2700000">
                  <a:srgbClr val="000000">
                    <a:alpha val="43000"/>
                  </a:srgbClr>
                </a:outerShdw>
              </a:effectLst>
              <a:uLnTx/>
              <a:uFillTx/>
              <a:latin typeface="Arial Black"/>
              <a:ea typeface="+mj-ea"/>
              <a:cs typeface="Arial Black"/>
            </a:endParaRPr>
          </a:p>
        </p:txBody>
      </p:sp>
      <p:sp>
        <p:nvSpPr>
          <p:cNvPr id="9" name="Rectangle 8"/>
          <p:cNvSpPr/>
          <p:nvPr/>
        </p:nvSpPr>
        <p:spPr>
          <a:xfrm>
            <a:off x="140202" y="6522986"/>
            <a:ext cx="321638" cy="90710"/>
          </a:xfrm>
          <a:prstGeom prst="rect">
            <a:avLst/>
          </a:prstGeom>
          <a:solidFill>
            <a:srgbClr val="C478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173663" y="0"/>
            <a:ext cx="3970338" cy="1360673"/>
          </a:xfrm>
          <a:prstGeom prst="rect">
            <a:avLst/>
          </a:prstGeom>
          <a:solidFill>
            <a:srgbClr val="C478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715287" y="1291622"/>
            <a:ext cx="7166751" cy="5089940"/>
          </a:xfrm>
          <a:prstGeom prst="rect">
            <a:avLst/>
          </a:prstGeom>
        </p:spPr>
        <p:txBody>
          <a:bodyPr vert="horz" lIns="91440" tIns="45720" rIns="91440" bIns="45720" rtlCol="0">
            <a:normAutofit lnSpcReduction="10000"/>
          </a:bodyPr>
          <a:lstStyle/>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kumimoji="0" lang="en-US" sz="2200" b="0" i="0" u="none" strike="noStrike" kern="1200" cap="none" spc="0" normalizeH="0" baseline="0" noProof="0" dirty="0" smtClean="0">
                <a:ln>
                  <a:noFill/>
                </a:ln>
                <a:solidFill>
                  <a:schemeClr val="accent3">
                    <a:lumMod val="50000"/>
                  </a:schemeClr>
                </a:solidFill>
                <a:effectLst/>
                <a:uLnTx/>
                <a:uFillTx/>
                <a:latin typeface="+mn-lt"/>
                <a:ea typeface="+mn-ea"/>
                <a:cs typeface="+mn-cs"/>
              </a:rPr>
              <a:t>Where do I find campus information?</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dirty="0" smtClean="0">
                <a:solidFill>
                  <a:schemeClr val="accent3">
                    <a:lumMod val="50000"/>
                  </a:schemeClr>
                </a:solidFill>
              </a:rPr>
              <a:t>Can I park there?</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kumimoji="0" lang="en-US" sz="2200" b="0" i="0" u="none" strike="noStrike" kern="1200" cap="none" spc="0" normalizeH="0" baseline="0" noProof="0" dirty="0" smtClean="0">
                <a:ln>
                  <a:noFill/>
                </a:ln>
                <a:solidFill>
                  <a:schemeClr val="accent3">
                    <a:lumMod val="50000"/>
                  </a:schemeClr>
                </a:solidFill>
                <a:effectLst/>
                <a:uLnTx/>
                <a:uFillTx/>
                <a:latin typeface="+mn-lt"/>
                <a:ea typeface="+mn-ea"/>
                <a:cs typeface="+mn-cs"/>
              </a:rPr>
              <a:t>What</a:t>
            </a:r>
            <a:r>
              <a:rPr kumimoji="0" lang="en-US" sz="2200" b="0" i="0" u="none" strike="noStrike" kern="1200" cap="none" spc="0" normalizeH="0" noProof="0" dirty="0" smtClean="0">
                <a:ln>
                  <a:noFill/>
                </a:ln>
                <a:solidFill>
                  <a:schemeClr val="accent3">
                    <a:lumMod val="50000"/>
                  </a:schemeClr>
                </a:solidFill>
                <a:effectLst/>
                <a:uLnTx/>
                <a:uFillTx/>
                <a:latin typeface="+mn-lt"/>
                <a:ea typeface="+mn-ea"/>
                <a:cs typeface="+mn-cs"/>
              </a:rPr>
              <a:t> are all those lockers for?</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baseline="0" dirty="0" smtClean="0">
                <a:solidFill>
                  <a:schemeClr val="accent3">
                    <a:lumMod val="50000"/>
                  </a:schemeClr>
                </a:solidFill>
              </a:rPr>
              <a:t>How</a:t>
            </a:r>
            <a:r>
              <a:rPr lang="en-US" sz="2200" dirty="0" smtClean="0">
                <a:solidFill>
                  <a:schemeClr val="accent3">
                    <a:lumMod val="50000"/>
                  </a:schemeClr>
                </a:solidFill>
              </a:rPr>
              <a:t> do I get an ID?</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kumimoji="0" lang="en-US" sz="2200" b="0" i="0" u="none" strike="noStrike" kern="1200" cap="none" spc="0" normalizeH="0" baseline="0" noProof="0" dirty="0" smtClean="0">
                <a:ln>
                  <a:noFill/>
                </a:ln>
                <a:solidFill>
                  <a:schemeClr val="accent3">
                    <a:lumMod val="50000"/>
                  </a:schemeClr>
                </a:solidFill>
                <a:effectLst/>
                <a:uLnTx/>
                <a:uFillTx/>
                <a:latin typeface="+mn-lt"/>
                <a:ea typeface="+mn-ea"/>
                <a:cs typeface="+mn-cs"/>
              </a:rPr>
              <a:t>What</a:t>
            </a:r>
            <a:r>
              <a:rPr kumimoji="0" lang="en-US" sz="2200" b="0" i="0" u="none" strike="noStrike" kern="1200" cap="none" spc="0" normalizeH="0" noProof="0" dirty="0" smtClean="0">
                <a:ln>
                  <a:noFill/>
                </a:ln>
                <a:solidFill>
                  <a:schemeClr val="accent3">
                    <a:lumMod val="50000"/>
                  </a:schemeClr>
                </a:solidFill>
                <a:effectLst/>
                <a:uLnTx/>
                <a:uFillTx/>
                <a:latin typeface="+mn-lt"/>
                <a:ea typeface="+mn-ea"/>
                <a:cs typeface="+mn-cs"/>
              </a:rPr>
              <a:t> does “R” mean?</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baseline="0" dirty="0" smtClean="0">
                <a:solidFill>
                  <a:schemeClr val="accent3">
                    <a:lumMod val="50000"/>
                  </a:schemeClr>
                </a:solidFill>
              </a:rPr>
              <a:t>How do I know which</a:t>
            </a:r>
            <a:r>
              <a:rPr lang="en-US" sz="2200" dirty="0" smtClean="0">
                <a:solidFill>
                  <a:schemeClr val="accent3">
                    <a:lumMod val="50000"/>
                  </a:schemeClr>
                </a:solidFill>
              </a:rPr>
              <a:t> books to get?</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dirty="0" smtClean="0">
                <a:solidFill>
                  <a:schemeClr val="accent3">
                    <a:lumMod val="50000"/>
                  </a:schemeClr>
                </a:solidFill>
              </a:rPr>
              <a:t>What about printing?</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dirty="0" smtClean="0">
                <a:solidFill>
                  <a:schemeClr val="accent3">
                    <a:lumMod val="50000"/>
                  </a:schemeClr>
                </a:solidFill>
              </a:rPr>
              <a:t>What is your grading system?</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dirty="0" smtClean="0">
                <a:solidFill>
                  <a:schemeClr val="accent3">
                    <a:lumMod val="50000"/>
                  </a:schemeClr>
                </a:solidFill>
              </a:rPr>
              <a:t>What if I need help in a class?</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dirty="0" smtClean="0">
                <a:solidFill>
                  <a:schemeClr val="accent3">
                    <a:lumMod val="50000"/>
                  </a:schemeClr>
                </a:solidFill>
              </a:rPr>
              <a:t>What if I want to drop a class?</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dirty="0" smtClean="0">
                <a:solidFill>
                  <a:schemeClr val="accent3">
                    <a:lumMod val="50000"/>
                  </a:schemeClr>
                </a:solidFill>
              </a:rPr>
              <a:t>How do I set up classes next</a:t>
            </a:r>
          </a:p>
          <a:p>
            <a:pPr marL="450850" lvl="2" defTabSz="914400">
              <a:spcBef>
                <a:spcPts val="800"/>
              </a:spcBef>
              <a:buClr>
                <a:schemeClr val="accent3">
                  <a:lumMod val="50000"/>
                </a:schemeClr>
              </a:buClr>
              <a:buSzPct val="95000"/>
              <a:defRPr/>
            </a:pPr>
            <a:r>
              <a:rPr lang="en-US" sz="2200" dirty="0" smtClean="0">
                <a:solidFill>
                  <a:schemeClr val="accent3">
                    <a:lumMod val="50000"/>
                  </a:schemeClr>
                </a:solidFill>
              </a:rPr>
              <a:t>semester?</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endParaRPr kumimoji="0" lang="en-US" sz="2200" b="0" i="0" u="none" strike="noStrike" kern="1200" cap="none" spc="0" normalizeH="0" baseline="0" noProof="0" dirty="0" smtClean="0">
              <a:ln>
                <a:noFill/>
              </a:ln>
              <a:solidFill>
                <a:schemeClr val="accent3">
                  <a:lumMod val="50000"/>
                </a:schemeClr>
              </a:solidFill>
              <a:effectLst/>
              <a:uLnTx/>
              <a:uFillTx/>
              <a:latin typeface="+mn-lt"/>
              <a:ea typeface="+mn-ea"/>
              <a:cs typeface="+mn-cs"/>
            </a:endParaRPr>
          </a:p>
        </p:txBody>
      </p:sp>
      <p:pic>
        <p:nvPicPr>
          <p:cNvPr id="10" name="Picture 9" descr="Moraine Park-blac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24868"/>
              <a:stretch>
                <a:fillRect/>
              </a:stretch>
            </p:blipFill>
          </mc:Choice>
          <mc:Fallback>
            <p:blipFill>
              <a:blip r:embed="rId4"/>
              <a:srcRect l="24868"/>
              <a:stretch>
                <a:fillRect/>
              </a:stretch>
            </p:blipFill>
          </mc:Fallback>
        </mc:AlternateContent>
        <p:spPr>
          <a:xfrm>
            <a:off x="5739999" y="153501"/>
            <a:ext cx="2769360" cy="1039327"/>
          </a:xfrm>
          <a:prstGeom prst="rect">
            <a:avLst/>
          </a:prstGeom>
        </p:spPr>
      </p:pic>
      <p:pic>
        <p:nvPicPr>
          <p:cNvPr id="13" name="Picture 12" descr="912231.jpg"/>
          <p:cNvPicPr>
            <a:picLocks noChangeAspect="1"/>
          </p:cNvPicPr>
          <p:nvPr/>
        </p:nvPicPr>
        <p:blipFill>
          <a:blip r:embed="rId5">
            <a:duotone>
              <a:prstClr val="black"/>
              <a:schemeClr val="tx2">
                <a:tint val="45000"/>
                <a:satMod val="400000"/>
              </a:schemeClr>
            </a:duotone>
            <a:alphaModFix amt="88000"/>
          </a:blip>
          <a:srcRect r="546" b="42767"/>
          <a:stretch>
            <a:fillRect/>
          </a:stretch>
        </p:blipFill>
        <p:spPr>
          <a:xfrm>
            <a:off x="5173662" y="5144372"/>
            <a:ext cx="3970337" cy="1713628"/>
          </a:xfrm>
          <a:prstGeom prst="rect">
            <a:avLst/>
          </a:prstGeom>
        </p:spPr>
      </p:pic>
      <p:sp>
        <p:nvSpPr>
          <p:cNvPr id="14" name="Title 1"/>
          <p:cNvSpPr txBox="1">
            <a:spLocks/>
          </p:cNvSpPr>
          <p:nvPr/>
        </p:nvSpPr>
        <p:spPr>
          <a:xfrm>
            <a:off x="569052" y="163217"/>
            <a:ext cx="8458200" cy="14325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dirty="0" smtClean="0"/>
              <a:t>What are the basics?</a:t>
            </a:r>
            <a:endParaRPr lang="en-US" sz="4000" dirty="0"/>
          </a:p>
        </p:txBody>
      </p:sp>
    </p:spTree>
    <p:extLst>
      <p:ext uri="{BB962C8B-B14F-4D97-AF65-F5344CB8AC3E}">
        <p14:creationId xmlns:p14="http://schemas.microsoft.com/office/powerpoint/2010/main" val="1431977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95" y="115897"/>
            <a:ext cx="8458200" cy="1432560"/>
          </a:xfrm>
        </p:spPr>
        <p:txBody>
          <a:bodyPr>
            <a:noAutofit/>
          </a:bodyPr>
          <a:lstStyle/>
          <a:p>
            <a:pPr algn="ctr"/>
            <a:r>
              <a:rPr lang="en-US" sz="4000" dirty="0" smtClean="0"/>
              <a:t>Campus Information</a:t>
            </a:r>
            <a:endParaRPr lang="en-US" sz="4000" dirty="0"/>
          </a:p>
        </p:txBody>
      </p:sp>
      <p:sp>
        <p:nvSpPr>
          <p:cNvPr id="3" name="Content Placeholder 2"/>
          <p:cNvSpPr>
            <a:spLocks noGrp="1"/>
          </p:cNvSpPr>
          <p:nvPr>
            <p:ph idx="1"/>
          </p:nvPr>
        </p:nvSpPr>
        <p:spPr>
          <a:xfrm>
            <a:off x="772927" y="1343802"/>
            <a:ext cx="7239000" cy="4398336"/>
          </a:xfrm>
        </p:spPr>
        <p:txBody>
          <a:bodyPr>
            <a:normAutofit/>
          </a:bodyPr>
          <a:lstStyle/>
          <a:p>
            <a:pPr lvl="1"/>
            <a:r>
              <a:rPr lang="en-US" sz="2800" dirty="0" smtClean="0"/>
              <a:t>Student tab on </a:t>
            </a:r>
            <a:r>
              <a:rPr lang="en-US" sz="2800" dirty="0" err="1" smtClean="0"/>
              <a:t>myMPTC</a:t>
            </a:r>
            <a:endParaRPr lang="en-US" sz="2800" dirty="0" smtClean="0"/>
          </a:p>
          <a:p>
            <a:pPr lvl="1"/>
            <a:r>
              <a:rPr lang="en-US" sz="2800" dirty="0" smtClean="0"/>
              <a:t>Student Life tab on </a:t>
            </a:r>
            <a:r>
              <a:rPr lang="en-US" sz="2800" dirty="0" err="1" smtClean="0"/>
              <a:t>myMPTC</a:t>
            </a:r>
            <a:endParaRPr lang="en-US" sz="2800" dirty="0" smtClean="0"/>
          </a:p>
          <a:p>
            <a:pPr lvl="1"/>
            <a:r>
              <a:rPr lang="en-US" sz="2800" dirty="0" smtClean="0"/>
              <a:t>Website</a:t>
            </a:r>
          </a:p>
          <a:p>
            <a:pPr lvl="1"/>
            <a:r>
              <a:rPr lang="en-US" sz="2800" dirty="0" smtClean="0"/>
              <a:t>Hallway TV monitors</a:t>
            </a:r>
          </a:p>
          <a:p>
            <a:pPr lvl="1"/>
            <a:r>
              <a:rPr lang="en-US" sz="2800" dirty="0" smtClean="0"/>
              <a:t>Bulletin boards (books, cars, </a:t>
            </a:r>
            <a:r>
              <a:rPr lang="en-US" sz="2800" dirty="0" err="1" smtClean="0"/>
              <a:t>etc</a:t>
            </a:r>
            <a:r>
              <a:rPr lang="en-US" sz="2800" dirty="0" smtClean="0"/>
              <a:t>)</a:t>
            </a:r>
          </a:p>
          <a:p>
            <a:pPr lvl="1"/>
            <a:r>
              <a:rPr lang="en-US" sz="2800" dirty="0" smtClean="0"/>
              <a:t>“Lavatory Links”</a:t>
            </a:r>
          </a:p>
          <a:p>
            <a:pPr lvl="1"/>
            <a:r>
              <a:rPr lang="en-US" sz="2800" dirty="0" smtClean="0"/>
              <a:t>College-issued e-mail</a:t>
            </a:r>
          </a:p>
          <a:p>
            <a:pPr marL="457200" lvl="1" indent="0">
              <a:buNone/>
            </a:pPr>
            <a:endParaRPr lang="en-US" sz="2800" dirty="0" smtClean="0"/>
          </a:p>
          <a:p>
            <a:pPr lvl="1"/>
            <a:endParaRPr lang="en-US" sz="2800" dirty="0" smtClean="0"/>
          </a:p>
          <a:p>
            <a:pPr lvl="1"/>
            <a:endParaRPr lang="en-US" sz="2800" dirty="0" smtClean="0"/>
          </a:p>
          <a:p>
            <a:pPr marL="457200" lvl="1" indent="0">
              <a:buNone/>
            </a:pPr>
            <a:endParaRPr lang="en-US" sz="2800" dirty="0" smtClean="0"/>
          </a:p>
        </p:txBody>
      </p:sp>
      <p:sp>
        <p:nvSpPr>
          <p:cNvPr id="4" name="Rectangle 3"/>
          <p:cNvSpPr/>
          <p:nvPr/>
        </p:nvSpPr>
        <p:spPr>
          <a:xfrm>
            <a:off x="1" y="5176838"/>
            <a:ext cx="9143999" cy="1681162"/>
          </a:xfrm>
          <a:prstGeom prst="rect">
            <a:avLst/>
          </a:prstGeom>
          <a:solidFill>
            <a:srgbClr val="1327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881548" y="6148332"/>
            <a:ext cx="3380904" cy="100931"/>
          </a:xfrm>
          <a:prstGeom prst="rect">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649219" y="5514155"/>
            <a:ext cx="3845562" cy="651001"/>
          </a:xfrm>
          <a:prstGeom prst="rect">
            <a:avLst/>
          </a:prstGeom>
          <a:noFill/>
        </p:spPr>
        <p:txBody>
          <a:bodyPr vert="horz" lIns="91440" tIns="45720" rIns="91440" bIns="45720" rtlCol="0" anchor="t">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200" b="1" i="0" u="none" strike="noStrike" kern="1200" cap="none" spc="-150" normalizeH="0" baseline="0" noProof="0" dirty="0" smtClean="0">
                <a:ln>
                  <a:noFill/>
                </a:ln>
                <a:solidFill>
                  <a:srgbClr val="4BACC6"/>
                </a:solidFill>
                <a:effectLst>
                  <a:outerShdw blurRad="50800" dist="38100" dir="2700000">
                    <a:srgbClr val="000000">
                      <a:alpha val="43000"/>
                    </a:srgbClr>
                  </a:outerShdw>
                </a:effectLst>
                <a:uLnTx/>
                <a:uFillTx/>
                <a:latin typeface="Arial Black"/>
                <a:ea typeface="+mj-ea"/>
                <a:cs typeface="Arial Black"/>
              </a:rPr>
              <a:t>FUTUREMAKERS</a:t>
            </a:r>
            <a:endParaRPr kumimoji="0" lang="en-US" sz="3200" b="1" i="0" u="none" strike="noStrike" kern="1200" cap="none" spc="-150" normalizeH="0" baseline="0" noProof="0" dirty="0">
              <a:ln>
                <a:noFill/>
              </a:ln>
              <a:solidFill>
                <a:srgbClr val="4BACC6"/>
              </a:solidFill>
              <a:effectLst>
                <a:outerShdw blurRad="50800" dist="38100" dir="2700000">
                  <a:srgbClr val="000000">
                    <a:alpha val="43000"/>
                  </a:srgbClr>
                </a:outerShdw>
              </a:effectLst>
              <a:uLnTx/>
              <a:uFillTx/>
              <a:latin typeface="Arial Black"/>
              <a:ea typeface="+mj-ea"/>
              <a:cs typeface="Arial Black"/>
            </a:endParaRPr>
          </a:p>
        </p:txBody>
      </p:sp>
    </p:spTree>
    <p:extLst>
      <p:ext uri="{BB962C8B-B14F-4D97-AF65-F5344CB8AC3E}">
        <p14:creationId xmlns:p14="http://schemas.microsoft.com/office/powerpoint/2010/main" val="1840287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530"/>
            <a:ext cx="8458200" cy="1432560"/>
          </a:xfrm>
        </p:spPr>
        <p:txBody>
          <a:bodyPr>
            <a:noAutofit/>
          </a:bodyPr>
          <a:lstStyle/>
          <a:p>
            <a:pPr algn="ctr"/>
            <a:r>
              <a:rPr lang="en-US" sz="4000" dirty="0" smtClean="0"/>
              <a:t>Parking</a:t>
            </a:r>
            <a:endParaRPr lang="en-US" sz="4000" dirty="0"/>
          </a:p>
        </p:txBody>
      </p:sp>
      <p:sp>
        <p:nvSpPr>
          <p:cNvPr id="3" name="Content Placeholder 2"/>
          <p:cNvSpPr>
            <a:spLocks noGrp="1"/>
          </p:cNvSpPr>
          <p:nvPr>
            <p:ph idx="1"/>
          </p:nvPr>
        </p:nvSpPr>
        <p:spPr>
          <a:xfrm>
            <a:off x="772927" y="1343802"/>
            <a:ext cx="7239000" cy="5142058"/>
          </a:xfrm>
        </p:spPr>
        <p:txBody>
          <a:bodyPr>
            <a:normAutofit/>
          </a:bodyPr>
          <a:lstStyle/>
          <a:p>
            <a:pPr lvl="1"/>
            <a:r>
              <a:rPr lang="en-US" sz="2800" dirty="0" smtClean="0"/>
              <a:t>Handicap Accessible Parking</a:t>
            </a:r>
          </a:p>
          <a:p>
            <a:pPr lvl="2"/>
            <a:r>
              <a:rPr lang="en-US" sz="1800" dirty="0" smtClean="0">
                <a:solidFill>
                  <a:schemeClr val="accent3">
                    <a:lumMod val="50000"/>
                  </a:schemeClr>
                </a:solidFill>
              </a:rPr>
              <a:t>Only for those who have appropriate documentation </a:t>
            </a:r>
          </a:p>
          <a:p>
            <a:pPr lvl="1"/>
            <a:r>
              <a:rPr lang="en-US" sz="2800" dirty="0" smtClean="0">
                <a:solidFill>
                  <a:schemeClr val="accent3">
                    <a:lumMod val="50000"/>
                  </a:schemeClr>
                </a:solidFill>
              </a:rPr>
              <a:t>Visitor Parking or 2 hour parking</a:t>
            </a:r>
          </a:p>
          <a:p>
            <a:pPr lvl="2"/>
            <a:r>
              <a:rPr lang="en-US" sz="1800" dirty="0" smtClean="0">
                <a:solidFill>
                  <a:schemeClr val="accent3">
                    <a:lumMod val="50000"/>
                  </a:schemeClr>
                </a:solidFill>
              </a:rPr>
              <a:t>Violators will be ticketed</a:t>
            </a:r>
          </a:p>
          <a:p>
            <a:pPr lvl="1"/>
            <a:r>
              <a:rPr lang="en-US" sz="2800" dirty="0" smtClean="0">
                <a:solidFill>
                  <a:schemeClr val="accent3">
                    <a:lumMod val="50000"/>
                  </a:schemeClr>
                </a:solidFill>
              </a:rPr>
              <a:t>MPTC Vehicles only</a:t>
            </a:r>
          </a:p>
          <a:p>
            <a:pPr lvl="2"/>
            <a:r>
              <a:rPr lang="en-US" sz="1800" dirty="0" smtClean="0">
                <a:solidFill>
                  <a:schemeClr val="accent3">
                    <a:lumMod val="50000"/>
                  </a:schemeClr>
                </a:solidFill>
              </a:rPr>
              <a:t>Reserved for MPTC owned vehicles</a:t>
            </a:r>
          </a:p>
          <a:p>
            <a:pPr lvl="1"/>
            <a:r>
              <a:rPr lang="en-US" sz="2800" dirty="0" smtClean="0">
                <a:solidFill>
                  <a:schemeClr val="accent3">
                    <a:lumMod val="50000"/>
                  </a:schemeClr>
                </a:solidFill>
              </a:rPr>
              <a:t>Explore all lots as there may be parking closer to your classrooms.</a:t>
            </a:r>
          </a:p>
          <a:p>
            <a:pPr lvl="1"/>
            <a:r>
              <a:rPr lang="en-US" sz="2800" dirty="0" smtClean="0">
                <a:solidFill>
                  <a:schemeClr val="accent3">
                    <a:lumMod val="50000"/>
                  </a:schemeClr>
                </a:solidFill>
              </a:rPr>
              <a:t>Parking is FREE.</a:t>
            </a:r>
          </a:p>
          <a:p>
            <a:pPr marL="457200" lvl="1" indent="0">
              <a:buNone/>
            </a:pPr>
            <a:endParaRPr lang="en-US" sz="1600" dirty="0">
              <a:solidFill>
                <a:schemeClr val="accent3">
                  <a:lumMod val="50000"/>
                </a:schemeClr>
              </a:solidFill>
            </a:endParaRPr>
          </a:p>
          <a:p>
            <a:pPr lvl="2"/>
            <a:endParaRPr lang="en-US" sz="2600" dirty="0" smtClean="0"/>
          </a:p>
          <a:p>
            <a:pPr lvl="2"/>
            <a:endParaRPr lang="en-US" sz="2600" dirty="0" smtClean="0"/>
          </a:p>
          <a:p>
            <a:pPr lvl="1"/>
            <a:endParaRPr lang="en-US" sz="2800" dirty="0" smtClean="0"/>
          </a:p>
          <a:p>
            <a:pPr lvl="1"/>
            <a:endParaRPr lang="en-US" sz="1800" dirty="0" smtClean="0"/>
          </a:p>
          <a:p>
            <a:pPr marL="914400" lvl="2" indent="0">
              <a:buNone/>
            </a:pPr>
            <a:endParaRPr lang="en-US" sz="2600" dirty="0" smtClean="0"/>
          </a:p>
          <a:p>
            <a:pPr lvl="1"/>
            <a:endParaRPr lang="en-US" sz="2800" dirty="0" smtClean="0"/>
          </a:p>
        </p:txBody>
      </p:sp>
      <p:sp>
        <p:nvSpPr>
          <p:cNvPr id="7" name="Rectangle 6"/>
          <p:cNvSpPr/>
          <p:nvPr/>
        </p:nvSpPr>
        <p:spPr>
          <a:xfrm>
            <a:off x="5173662" y="5497327"/>
            <a:ext cx="3970338" cy="1360673"/>
          </a:xfrm>
          <a:prstGeom prst="rect">
            <a:avLst/>
          </a:prstGeom>
          <a:solidFill>
            <a:srgbClr val="C478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Moraine Park-blac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24868"/>
              <a:stretch>
                <a:fillRect/>
              </a:stretch>
            </p:blipFill>
          </mc:Choice>
          <mc:Fallback>
            <p:blipFill>
              <a:blip r:embed="rId4"/>
              <a:srcRect l="24868"/>
              <a:stretch>
                <a:fillRect/>
              </a:stretch>
            </p:blipFill>
          </mc:Fallback>
        </mc:AlternateContent>
        <p:spPr>
          <a:xfrm>
            <a:off x="5774151" y="5657999"/>
            <a:ext cx="2769360" cy="1039327"/>
          </a:xfrm>
          <a:prstGeom prst="rect">
            <a:avLst/>
          </a:prstGeom>
        </p:spPr>
      </p:pic>
    </p:spTree>
    <p:extLst>
      <p:ext uri="{BB962C8B-B14F-4D97-AF65-F5344CB8AC3E}">
        <p14:creationId xmlns:p14="http://schemas.microsoft.com/office/powerpoint/2010/main" val="1687002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6529"/>
            <a:ext cx="8458200" cy="1432560"/>
          </a:xfrm>
        </p:spPr>
        <p:txBody>
          <a:bodyPr>
            <a:noAutofit/>
          </a:bodyPr>
          <a:lstStyle/>
          <a:p>
            <a:pPr algn="ctr"/>
            <a:r>
              <a:rPr lang="en-US" sz="4000" dirty="0" smtClean="0"/>
              <a:t>Lockers</a:t>
            </a:r>
            <a:endParaRPr lang="en-US" sz="4000" dirty="0"/>
          </a:p>
        </p:txBody>
      </p:sp>
      <p:sp>
        <p:nvSpPr>
          <p:cNvPr id="3" name="Content Placeholder 2"/>
          <p:cNvSpPr>
            <a:spLocks noGrp="1"/>
          </p:cNvSpPr>
          <p:nvPr>
            <p:ph idx="1"/>
          </p:nvPr>
        </p:nvSpPr>
        <p:spPr>
          <a:xfrm>
            <a:off x="772927" y="1343802"/>
            <a:ext cx="7239000" cy="4398336"/>
          </a:xfrm>
        </p:spPr>
        <p:txBody>
          <a:bodyPr>
            <a:normAutofit/>
          </a:bodyPr>
          <a:lstStyle/>
          <a:p>
            <a:pPr lvl="1"/>
            <a:r>
              <a:rPr lang="en-US" sz="2800" dirty="0" smtClean="0"/>
              <a:t>Any student may request the use of a locker for free.</a:t>
            </a:r>
          </a:p>
          <a:p>
            <a:pPr lvl="1"/>
            <a:r>
              <a:rPr lang="en-US" sz="2800" dirty="0" smtClean="0"/>
              <a:t>Stop by the Student Services desk to be assigned a locker in your desired location.</a:t>
            </a:r>
          </a:p>
          <a:p>
            <a:pPr lvl="1"/>
            <a:endParaRPr lang="en-US" sz="2800" dirty="0" smtClean="0"/>
          </a:p>
          <a:p>
            <a:pPr marL="457200" lvl="1" indent="0">
              <a:buNone/>
            </a:pPr>
            <a:endParaRPr lang="en-US" sz="2800" dirty="0" smtClean="0"/>
          </a:p>
          <a:p>
            <a:pPr lvl="1"/>
            <a:endParaRPr lang="en-US" sz="2800" dirty="0" smtClean="0"/>
          </a:p>
          <a:p>
            <a:pPr lvl="1"/>
            <a:endParaRPr lang="en-US" sz="2800" dirty="0" smtClean="0"/>
          </a:p>
          <a:p>
            <a:pPr marL="457200" lvl="1" indent="0">
              <a:buNone/>
            </a:pPr>
            <a:endParaRPr lang="en-US" sz="2800" dirty="0" smtClean="0"/>
          </a:p>
        </p:txBody>
      </p:sp>
      <p:sp>
        <p:nvSpPr>
          <p:cNvPr id="4" name="Rectangle 3"/>
          <p:cNvSpPr/>
          <p:nvPr/>
        </p:nvSpPr>
        <p:spPr>
          <a:xfrm>
            <a:off x="1" y="5176838"/>
            <a:ext cx="9143999" cy="1681162"/>
          </a:xfrm>
          <a:prstGeom prst="rect">
            <a:avLst/>
          </a:prstGeom>
          <a:solidFill>
            <a:srgbClr val="1327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881548" y="6148332"/>
            <a:ext cx="3380904" cy="100931"/>
          </a:xfrm>
          <a:prstGeom prst="rect">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649219" y="5514155"/>
            <a:ext cx="3845562" cy="651001"/>
          </a:xfrm>
          <a:prstGeom prst="rect">
            <a:avLst/>
          </a:prstGeom>
          <a:noFill/>
        </p:spPr>
        <p:txBody>
          <a:bodyPr vert="horz" lIns="91440" tIns="45720" rIns="91440" bIns="45720" rtlCol="0" anchor="t">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200" b="1" i="0" u="none" strike="noStrike" kern="1200" cap="none" spc="-150" normalizeH="0" baseline="0" noProof="0" dirty="0" smtClean="0">
                <a:ln>
                  <a:noFill/>
                </a:ln>
                <a:solidFill>
                  <a:srgbClr val="4BACC6"/>
                </a:solidFill>
                <a:effectLst>
                  <a:outerShdw blurRad="50800" dist="38100" dir="2700000">
                    <a:srgbClr val="000000">
                      <a:alpha val="43000"/>
                    </a:srgbClr>
                  </a:outerShdw>
                </a:effectLst>
                <a:uLnTx/>
                <a:uFillTx/>
                <a:latin typeface="Arial Black"/>
                <a:ea typeface="+mj-ea"/>
                <a:cs typeface="Arial Black"/>
              </a:rPr>
              <a:t>FUTUREMAKERS</a:t>
            </a:r>
            <a:endParaRPr kumimoji="0" lang="en-US" sz="3200" b="1" i="0" u="none" strike="noStrike" kern="1200" cap="none" spc="-150" normalizeH="0" baseline="0" noProof="0" dirty="0">
              <a:ln>
                <a:noFill/>
              </a:ln>
              <a:solidFill>
                <a:srgbClr val="4BACC6"/>
              </a:solidFill>
              <a:effectLst>
                <a:outerShdw blurRad="50800" dist="38100" dir="2700000">
                  <a:srgbClr val="000000">
                    <a:alpha val="43000"/>
                  </a:srgbClr>
                </a:outerShdw>
              </a:effectLst>
              <a:uLnTx/>
              <a:uFillTx/>
              <a:latin typeface="Arial Black"/>
              <a:ea typeface="+mj-ea"/>
              <a:cs typeface="Arial Black"/>
            </a:endParaRPr>
          </a:p>
        </p:txBody>
      </p:sp>
    </p:spTree>
    <p:extLst>
      <p:ext uri="{BB962C8B-B14F-4D97-AF65-F5344CB8AC3E}">
        <p14:creationId xmlns:p14="http://schemas.microsoft.com/office/powerpoint/2010/main" val="7685847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923" y="137162"/>
            <a:ext cx="8458200" cy="1432560"/>
          </a:xfrm>
        </p:spPr>
        <p:txBody>
          <a:bodyPr>
            <a:noAutofit/>
          </a:bodyPr>
          <a:lstStyle/>
          <a:p>
            <a:pPr algn="ctr"/>
            <a:r>
              <a:rPr lang="en-US" sz="4000" dirty="0" smtClean="0"/>
              <a:t>Student ID</a:t>
            </a:r>
            <a:endParaRPr lang="en-US" sz="4000" dirty="0"/>
          </a:p>
        </p:txBody>
      </p:sp>
      <p:sp>
        <p:nvSpPr>
          <p:cNvPr id="3" name="Content Placeholder 2"/>
          <p:cNvSpPr>
            <a:spLocks noGrp="1"/>
          </p:cNvSpPr>
          <p:nvPr>
            <p:ph idx="1"/>
          </p:nvPr>
        </p:nvSpPr>
        <p:spPr>
          <a:xfrm>
            <a:off x="772927" y="1343802"/>
            <a:ext cx="7239000" cy="5142058"/>
          </a:xfrm>
        </p:spPr>
        <p:txBody>
          <a:bodyPr>
            <a:normAutofit/>
          </a:bodyPr>
          <a:lstStyle/>
          <a:p>
            <a:pPr lvl="1"/>
            <a:r>
              <a:rPr lang="en-US" sz="2800" dirty="0" smtClean="0"/>
              <a:t>Free for all accepted and registered students.</a:t>
            </a:r>
          </a:p>
          <a:p>
            <a:pPr lvl="1"/>
            <a:r>
              <a:rPr lang="en-US" sz="2800" dirty="0" smtClean="0">
                <a:solidFill>
                  <a:schemeClr val="accent3">
                    <a:lumMod val="50000"/>
                  </a:schemeClr>
                </a:solidFill>
              </a:rPr>
              <a:t>Get a photo taken and ID printed at the Student Services desk.</a:t>
            </a:r>
          </a:p>
          <a:p>
            <a:pPr lvl="1"/>
            <a:r>
              <a:rPr lang="en-US" sz="2800" dirty="0" smtClean="0">
                <a:solidFill>
                  <a:schemeClr val="accent3">
                    <a:lumMod val="50000"/>
                  </a:schemeClr>
                </a:solidFill>
              </a:rPr>
              <a:t>Your student ID acts as your library card at any MPTC location.</a:t>
            </a:r>
          </a:p>
          <a:p>
            <a:pPr marL="457200" lvl="1" indent="0">
              <a:buNone/>
            </a:pPr>
            <a:endParaRPr lang="en-US" sz="1600" dirty="0">
              <a:solidFill>
                <a:schemeClr val="accent3">
                  <a:lumMod val="50000"/>
                </a:schemeClr>
              </a:solidFill>
            </a:endParaRPr>
          </a:p>
          <a:p>
            <a:pPr lvl="2"/>
            <a:endParaRPr lang="en-US" sz="2600" dirty="0" smtClean="0"/>
          </a:p>
          <a:p>
            <a:pPr lvl="2"/>
            <a:endParaRPr lang="en-US" sz="2600" dirty="0" smtClean="0"/>
          </a:p>
          <a:p>
            <a:pPr marL="457200" lvl="1" indent="0">
              <a:buNone/>
            </a:pPr>
            <a:endParaRPr lang="en-US" sz="2800" dirty="0" smtClean="0"/>
          </a:p>
          <a:p>
            <a:pPr lvl="1"/>
            <a:endParaRPr lang="en-US" sz="1800" dirty="0" smtClean="0"/>
          </a:p>
          <a:p>
            <a:pPr marL="914400" lvl="2" indent="0">
              <a:buNone/>
            </a:pPr>
            <a:endParaRPr lang="en-US" sz="2600" dirty="0" smtClean="0"/>
          </a:p>
          <a:p>
            <a:pPr lvl="1"/>
            <a:endParaRPr lang="en-US" sz="2800" dirty="0" smtClean="0"/>
          </a:p>
        </p:txBody>
      </p:sp>
      <p:sp>
        <p:nvSpPr>
          <p:cNvPr id="7" name="Rectangle 6"/>
          <p:cNvSpPr/>
          <p:nvPr/>
        </p:nvSpPr>
        <p:spPr>
          <a:xfrm>
            <a:off x="5173662" y="5497327"/>
            <a:ext cx="3970338" cy="1360673"/>
          </a:xfrm>
          <a:prstGeom prst="rect">
            <a:avLst/>
          </a:prstGeom>
          <a:solidFill>
            <a:srgbClr val="C478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Moraine Park-blac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24868"/>
              <a:stretch>
                <a:fillRect/>
              </a:stretch>
            </p:blipFill>
          </mc:Choice>
          <mc:Fallback>
            <p:blipFill>
              <a:blip r:embed="rId4"/>
              <a:srcRect l="24868"/>
              <a:stretch>
                <a:fillRect/>
              </a:stretch>
            </p:blipFill>
          </mc:Fallback>
        </mc:AlternateContent>
        <p:spPr>
          <a:xfrm>
            <a:off x="5774151" y="5657999"/>
            <a:ext cx="2769360" cy="1039327"/>
          </a:xfrm>
          <a:prstGeom prst="rect">
            <a:avLst/>
          </a:prstGeom>
        </p:spPr>
      </p:pic>
    </p:spTree>
    <p:extLst>
      <p:ext uri="{BB962C8B-B14F-4D97-AF65-F5344CB8AC3E}">
        <p14:creationId xmlns:p14="http://schemas.microsoft.com/office/powerpoint/2010/main" val="935481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37162"/>
            <a:ext cx="8458200" cy="1432560"/>
          </a:xfrm>
        </p:spPr>
        <p:txBody>
          <a:bodyPr>
            <a:noAutofit/>
          </a:bodyPr>
          <a:lstStyle/>
          <a:p>
            <a:pPr algn="ctr"/>
            <a:r>
              <a:rPr lang="en-US" sz="4000" dirty="0" smtClean="0"/>
              <a:t>Scheduling</a:t>
            </a:r>
            <a:endParaRPr lang="en-US" sz="4000" dirty="0"/>
          </a:p>
        </p:txBody>
      </p:sp>
      <p:sp>
        <p:nvSpPr>
          <p:cNvPr id="3" name="Content Placeholder 2"/>
          <p:cNvSpPr>
            <a:spLocks noGrp="1"/>
          </p:cNvSpPr>
          <p:nvPr>
            <p:ph idx="1"/>
          </p:nvPr>
        </p:nvSpPr>
        <p:spPr>
          <a:xfrm>
            <a:off x="772926" y="1343802"/>
            <a:ext cx="8062729" cy="4398336"/>
          </a:xfrm>
        </p:spPr>
        <p:txBody>
          <a:bodyPr>
            <a:normAutofit/>
          </a:bodyPr>
          <a:lstStyle/>
          <a:p>
            <a:pPr lvl="1"/>
            <a:r>
              <a:rPr lang="en-US" sz="2800" dirty="0" smtClean="0"/>
              <a:t>Your schedule will list the CRN, location of course, course title, and date/time.</a:t>
            </a:r>
          </a:p>
          <a:p>
            <a:pPr lvl="1"/>
            <a:r>
              <a:rPr lang="en-US" sz="2800" dirty="0" smtClean="0"/>
              <a:t>If two days/time are listed, you must attend both!</a:t>
            </a:r>
          </a:p>
          <a:p>
            <a:pPr lvl="2"/>
            <a:r>
              <a:rPr lang="en-US" sz="2600" dirty="0" smtClean="0"/>
              <a:t>MW = Monday and Wednesday</a:t>
            </a:r>
          </a:p>
          <a:p>
            <a:pPr lvl="2"/>
            <a:r>
              <a:rPr lang="en-US" sz="2600" dirty="0" smtClean="0"/>
              <a:t>TR = Tuesday and Thursday</a:t>
            </a:r>
          </a:p>
          <a:p>
            <a:pPr lvl="2"/>
            <a:r>
              <a:rPr lang="en-US" sz="2600" dirty="0" smtClean="0"/>
              <a:t>MWF = Monday, Wednesday, and Friday</a:t>
            </a:r>
          </a:p>
          <a:p>
            <a:pPr marL="914400" lvl="2" indent="0">
              <a:buNone/>
            </a:pPr>
            <a:r>
              <a:rPr lang="en-US" sz="2600" dirty="0" smtClean="0"/>
              <a:t>(R always indicated Thursday)</a:t>
            </a:r>
          </a:p>
          <a:p>
            <a:pPr marL="914400" lvl="2" indent="0">
              <a:buNone/>
            </a:pPr>
            <a:endParaRPr lang="en-US" sz="2600" dirty="0" smtClean="0"/>
          </a:p>
          <a:p>
            <a:pPr lvl="1"/>
            <a:endParaRPr lang="en-US" sz="2800" dirty="0" smtClean="0"/>
          </a:p>
          <a:p>
            <a:pPr marL="457200" lvl="1" indent="0">
              <a:buNone/>
            </a:pPr>
            <a:endParaRPr lang="en-US" sz="2800" dirty="0" smtClean="0"/>
          </a:p>
          <a:p>
            <a:pPr lvl="1"/>
            <a:endParaRPr lang="en-US" sz="2800" dirty="0" smtClean="0"/>
          </a:p>
          <a:p>
            <a:pPr lvl="1"/>
            <a:endParaRPr lang="en-US" sz="2800" dirty="0" smtClean="0"/>
          </a:p>
          <a:p>
            <a:pPr marL="457200" lvl="1" indent="0">
              <a:buNone/>
            </a:pPr>
            <a:endParaRPr lang="en-US" sz="2800" dirty="0" smtClean="0"/>
          </a:p>
        </p:txBody>
      </p:sp>
      <p:sp>
        <p:nvSpPr>
          <p:cNvPr id="4" name="Rectangle 3"/>
          <p:cNvSpPr/>
          <p:nvPr/>
        </p:nvSpPr>
        <p:spPr>
          <a:xfrm>
            <a:off x="1" y="5176838"/>
            <a:ext cx="9143999" cy="1681162"/>
          </a:xfrm>
          <a:prstGeom prst="rect">
            <a:avLst/>
          </a:prstGeom>
          <a:solidFill>
            <a:srgbClr val="1327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881548" y="6148332"/>
            <a:ext cx="3380904" cy="100931"/>
          </a:xfrm>
          <a:prstGeom prst="rect">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649219" y="5514155"/>
            <a:ext cx="3845562" cy="651001"/>
          </a:xfrm>
          <a:prstGeom prst="rect">
            <a:avLst/>
          </a:prstGeom>
          <a:noFill/>
        </p:spPr>
        <p:txBody>
          <a:bodyPr vert="horz" lIns="91440" tIns="45720" rIns="91440" bIns="45720" rtlCol="0" anchor="t">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200" b="1" i="0" u="none" strike="noStrike" kern="1200" cap="none" spc="-150" normalizeH="0" baseline="0" noProof="0" dirty="0" smtClean="0">
                <a:ln>
                  <a:noFill/>
                </a:ln>
                <a:solidFill>
                  <a:srgbClr val="4BACC6"/>
                </a:solidFill>
                <a:effectLst>
                  <a:outerShdw blurRad="50800" dist="38100" dir="2700000">
                    <a:srgbClr val="000000">
                      <a:alpha val="43000"/>
                    </a:srgbClr>
                  </a:outerShdw>
                </a:effectLst>
                <a:uLnTx/>
                <a:uFillTx/>
                <a:latin typeface="Arial Black"/>
                <a:ea typeface="+mj-ea"/>
                <a:cs typeface="Arial Black"/>
              </a:rPr>
              <a:t>FUTUREMAKERS</a:t>
            </a:r>
            <a:endParaRPr kumimoji="0" lang="en-US" sz="3200" b="1" i="0" u="none" strike="noStrike" kern="1200" cap="none" spc="-150" normalizeH="0" baseline="0" noProof="0" dirty="0">
              <a:ln>
                <a:noFill/>
              </a:ln>
              <a:solidFill>
                <a:srgbClr val="4BACC6"/>
              </a:solidFill>
              <a:effectLst>
                <a:outerShdw blurRad="50800" dist="38100" dir="2700000">
                  <a:srgbClr val="000000">
                    <a:alpha val="43000"/>
                  </a:srgbClr>
                </a:outerShdw>
              </a:effectLst>
              <a:uLnTx/>
              <a:uFillTx/>
              <a:latin typeface="Arial Black"/>
              <a:ea typeface="+mj-ea"/>
              <a:cs typeface="Arial Black"/>
            </a:endParaRPr>
          </a:p>
        </p:txBody>
      </p:sp>
    </p:spTree>
    <p:extLst>
      <p:ext uri="{BB962C8B-B14F-4D97-AF65-F5344CB8AC3E}">
        <p14:creationId xmlns:p14="http://schemas.microsoft.com/office/powerpoint/2010/main" val="2477163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556" y="137162"/>
            <a:ext cx="8458200" cy="1432560"/>
          </a:xfrm>
        </p:spPr>
        <p:txBody>
          <a:bodyPr>
            <a:noAutofit/>
          </a:bodyPr>
          <a:lstStyle/>
          <a:p>
            <a:pPr algn="ctr"/>
            <a:r>
              <a:rPr lang="en-US" sz="4000" dirty="0" smtClean="0"/>
              <a:t>Bookstore</a:t>
            </a:r>
            <a:endParaRPr lang="en-US" sz="4000" dirty="0"/>
          </a:p>
        </p:txBody>
      </p:sp>
      <p:sp>
        <p:nvSpPr>
          <p:cNvPr id="3" name="Content Placeholder 2"/>
          <p:cNvSpPr>
            <a:spLocks noGrp="1"/>
          </p:cNvSpPr>
          <p:nvPr>
            <p:ph idx="1"/>
          </p:nvPr>
        </p:nvSpPr>
        <p:spPr>
          <a:xfrm>
            <a:off x="772927" y="1343802"/>
            <a:ext cx="7239000" cy="5142058"/>
          </a:xfrm>
        </p:spPr>
        <p:txBody>
          <a:bodyPr>
            <a:normAutofit/>
          </a:bodyPr>
          <a:lstStyle/>
          <a:p>
            <a:pPr lvl="1"/>
            <a:r>
              <a:rPr lang="en-US" sz="2800" dirty="0" smtClean="0"/>
              <a:t>All campuses house a bookstore.</a:t>
            </a:r>
          </a:p>
          <a:p>
            <a:pPr lvl="1"/>
            <a:r>
              <a:rPr lang="en-US" sz="2800" dirty="0" smtClean="0">
                <a:solidFill>
                  <a:schemeClr val="accent3">
                    <a:lumMod val="50000"/>
                  </a:schemeClr>
                </a:solidFill>
              </a:rPr>
              <a:t>Textbooks and software can be purchased on-line too.</a:t>
            </a:r>
          </a:p>
          <a:p>
            <a:pPr lvl="1"/>
            <a:r>
              <a:rPr lang="en-US" sz="2800" dirty="0" smtClean="0">
                <a:solidFill>
                  <a:schemeClr val="accent3">
                    <a:lumMod val="50000"/>
                  </a:schemeClr>
                </a:solidFill>
              </a:rPr>
              <a:t>Collegiate items such as sweatshirts, t-shirts, pens, etc. are also for sale.</a:t>
            </a:r>
          </a:p>
          <a:p>
            <a:pPr lvl="1"/>
            <a:r>
              <a:rPr lang="en-US" sz="2800" dirty="0" smtClean="0">
                <a:solidFill>
                  <a:schemeClr val="accent3">
                    <a:lumMod val="50000"/>
                  </a:schemeClr>
                </a:solidFill>
              </a:rPr>
              <a:t>To find the correct books, you MUST bring along your course schedule.</a:t>
            </a:r>
          </a:p>
          <a:p>
            <a:pPr lvl="1"/>
            <a:r>
              <a:rPr lang="en-US" sz="2800" dirty="0" smtClean="0">
                <a:solidFill>
                  <a:schemeClr val="accent3">
                    <a:lumMod val="50000"/>
                  </a:schemeClr>
                </a:solidFill>
              </a:rPr>
              <a:t>Bookstore staff are available to assist.</a:t>
            </a:r>
          </a:p>
          <a:p>
            <a:pPr marL="457200" lvl="1" indent="0">
              <a:buNone/>
            </a:pPr>
            <a:endParaRPr lang="en-US" sz="1600" dirty="0">
              <a:solidFill>
                <a:schemeClr val="accent3">
                  <a:lumMod val="50000"/>
                </a:schemeClr>
              </a:solidFill>
            </a:endParaRPr>
          </a:p>
          <a:p>
            <a:pPr lvl="2"/>
            <a:endParaRPr lang="en-US" sz="2600" dirty="0" smtClean="0"/>
          </a:p>
          <a:p>
            <a:pPr lvl="2"/>
            <a:endParaRPr lang="en-US" sz="2600" dirty="0" smtClean="0"/>
          </a:p>
          <a:p>
            <a:pPr marL="457200" lvl="1" indent="0">
              <a:buNone/>
            </a:pPr>
            <a:endParaRPr lang="en-US" sz="2800" dirty="0" smtClean="0"/>
          </a:p>
          <a:p>
            <a:pPr lvl="1"/>
            <a:endParaRPr lang="en-US" sz="1800" dirty="0" smtClean="0"/>
          </a:p>
          <a:p>
            <a:pPr marL="914400" lvl="2" indent="0">
              <a:buNone/>
            </a:pPr>
            <a:endParaRPr lang="en-US" sz="2600" dirty="0" smtClean="0"/>
          </a:p>
          <a:p>
            <a:pPr lvl="1"/>
            <a:endParaRPr lang="en-US" sz="2800" dirty="0" smtClean="0"/>
          </a:p>
        </p:txBody>
      </p:sp>
      <p:sp>
        <p:nvSpPr>
          <p:cNvPr id="7" name="Rectangle 6"/>
          <p:cNvSpPr/>
          <p:nvPr/>
        </p:nvSpPr>
        <p:spPr>
          <a:xfrm>
            <a:off x="5173662" y="5497327"/>
            <a:ext cx="3970338" cy="1360673"/>
          </a:xfrm>
          <a:prstGeom prst="rect">
            <a:avLst/>
          </a:prstGeom>
          <a:solidFill>
            <a:srgbClr val="C478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Moraine Park-blac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24868"/>
              <a:stretch>
                <a:fillRect/>
              </a:stretch>
            </p:blipFill>
          </mc:Choice>
          <mc:Fallback>
            <p:blipFill>
              <a:blip r:embed="rId4"/>
              <a:srcRect l="24868"/>
              <a:stretch>
                <a:fillRect/>
              </a:stretch>
            </p:blipFill>
          </mc:Fallback>
        </mc:AlternateContent>
        <p:spPr>
          <a:xfrm>
            <a:off x="5774151" y="5657999"/>
            <a:ext cx="2769360" cy="1039327"/>
          </a:xfrm>
          <a:prstGeom prst="rect">
            <a:avLst/>
          </a:prstGeom>
        </p:spPr>
      </p:pic>
    </p:spTree>
    <p:extLst>
      <p:ext uri="{BB962C8B-B14F-4D97-AF65-F5344CB8AC3E}">
        <p14:creationId xmlns:p14="http://schemas.microsoft.com/office/powerpoint/2010/main" val="2471866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500"/>
            <a:ext cx="8458200" cy="1432560"/>
          </a:xfrm>
        </p:spPr>
        <p:txBody>
          <a:bodyPr>
            <a:noAutofit/>
          </a:bodyPr>
          <a:lstStyle/>
          <a:p>
            <a:pPr algn="ctr"/>
            <a:r>
              <a:rPr lang="en-US" sz="4000" dirty="0" smtClean="0"/>
              <a:t>Printing</a:t>
            </a:r>
            <a:endParaRPr lang="en-US" sz="4000" dirty="0"/>
          </a:p>
        </p:txBody>
      </p:sp>
      <p:sp>
        <p:nvSpPr>
          <p:cNvPr id="3" name="Content Placeholder 2"/>
          <p:cNvSpPr>
            <a:spLocks noGrp="1"/>
          </p:cNvSpPr>
          <p:nvPr>
            <p:ph idx="1"/>
          </p:nvPr>
        </p:nvSpPr>
        <p:spPr>
          <a:xfrm>
            <a:off x="772926" y="971647"/>
            <a:ext cx="8062729" cy="4398336"/>
          </a:xfrm>
        </p:spPr>
        <p:txBody>
          <a:bodyPr>
            <a:normAutofit/>
          </a:bodyPr>
          <a:lstStyle/>
          <a:p>
            <a:pPr marL="457200" lvl="1" indent="0">
              <a:buNone/>
            </a:pPr>
            <a:endParaRPr lang="en-US" sz="2800" dirty="0" smtClean="0"/>
          </a:p>
          <a:p>
            <a:pPr lvl="1"/>
            <a:r>
              <a:rPr lang="en-US" sz="2800" dirty="0" smtClean="0"/>
              <a:t>$40 one-time printing credit</a:t>
            </a:r>
          </a:p>
          <a:p>
            <a:pPr lvl="2"/>
            <a:r>
              <a:rPr lang="en-US" sz="2600" dirty="0" smtClean="0"/>
              <a:t>Roughly 500 pages</a:t>
            </a:r>
          </a:p>
          <a:p>
            <a:pPr lvl="2"/>
            <a:r>
              <a:rPr lang="en-US" sz="2600" dirty="0" smtClean="0"/>
              <a:t>Can add money to account for printing</a:t>
            </a:r>
            <a:endParaRPr lang="en-US" sz="2400" dirty="0" smtClean="0"/>
          </a:p>
          <a:p>
            <a:pPr lvl="1"/>
            <a:r>
              <a:rPr lang="en-US" sz="2800" dirty="0" smtClean="0"/>
              <a:t>No modules </a:t>
            </a:r>
          </a:p>
          <a:p>
            <a:pPr lvl="2"/>
            <a:r>
              <a:rPr lang="en-US" sz="2400" dirty="0" smtClean="0"/>
              <a:t>Provided via E-College only</a:t>
            </a:r>
          </a:p>
          <a:p>
            <a:pPr marL="914400" lvl="2" indent="0">
              <a:buNone/>
            </a:pPr>
            <a:endParaRPr lang="en-US" sz="2400" dirty="0" smtClean="0"/>
          </a:p>
          <a:p>
            <a:pPr marL="914400" lvl="2" indent="0">
              <a:buNone/>
            </a:pPr>
            <a:endParaRPr lang="en-US" sz="2600" dirty="0" smtClean="0"/>
          </a:p>
          <a:p>
            <a:pPr lvl="1"/>
            <a:endParaRPr lang="en-US" sz="2800" dirty="0" smtClean="0"/>
          </a:p>
          <a:p>
            <a:pPr marL="457200" lvl="1" indent="0">
              <a:buNone/>
            </a:pPr>
            <a:endParaRPr lang="en-US" sz="2800" dirty="0" smtClean="0"/>
          </a:p>
          <a:p>
            <a:pPr lvl="1"/>
            <a:endParaRPr lang="en-US" sz="2800" dirty="0" smtClean="0"/>
          </a:p>
          <a:p>
            <a:pPr lvl="1"/>
            <a:endParaRPr lang="en-US" sz="2800" dirty="0" smtClean="0"/>
          </a:p>
          <a:p>
            <a:pPr marL="457200" lvl="1" indent="0">
              <a:buNone/>
            </a:pPr>
            <a:endParaRPr lang="en-US" sz="2800" dirty="0" smtClean="0"/>
          </a:p>
        </p:txBody>
      </p:sp>
      <p:sp>
        <p:nvSpPr>
          <p:cNvPr id="4" name="Rectangle 3"/>
          <p:cNvSpPr/>
          <p:nvPr/>
        </p:nvSpPr>
        <p:spPr>
          <a:xfrm>
            <a:off x="1" y="5176838"/>
            <a:ext cx="9143999" cy="1681162"/>
          </a:xfrm>
          <a:prstGeom prst="rect">
            <a:avLst/>
          </a:prstGeom>
          <a:solidFill>
            <a:srgbClr val="1327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881548" y="6148332"/>
            <a:ext cx="3380904" cy="100931"/>
          </a:xfrm>
          <a:prstGeom prst="rect">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649219" y="5514155"/>
            <a:ext cx="3845562" cy="651001"/>
          </a:xfrm>
          <a:prstGeom prst="rect">
            <a:avLst/>
          </a:prstGeom>
          <a:noFill/>
        </p:spPr>
        <p:txBody>
          <a:bodyPr vert="horz" lIns="91440" tIns="45720" rIns="91440" bIns="45720" rtlCol="0" anchor="t">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200" b="1" i="0" u="none" strike="noStrike" kern="1200" cap="none" spc="-150" normalizeH="0" baseline="0" noProof="0" dirty="0" smtClean="0">
                <a:ln>
                  <a:noFill/>
                </a:ln>
                <a:solidFill>
                  <a:srgbClr val="4BACC6"/>
                </a:solidFill>
                <a:effectLst>
                  <a:outerShdw blurRad="50800" dist="38100" dir="2700000">
                    <a:srgbClr val="000000">
                      <a:alpha val="43000"/>
                    </a:srgbClr>
                  </a:outerShdw>
                </a:effectLst>
                <a:uLnTx/>
                <a:uFillTx/>
                <a:latin typeface="Arial Black"/>
                <a:ea typeface="+mj-ea"/>
                <a:cs typeface="Arial Black"/>
              </a:rPr>
              <a:t>FUTUREMAKERS</a:t>
            </a:r>
            <a:endParaRPr kumimoji="0" lang="en-US" sz="3200" b="1" i="0" u="none" strike="noStrike" kern="1200" cap="none" spc="-150" normalizeH="0" baseline="0" noProof="0" dirty="0">
              <a:ln>
                <a:noFill/>
              </a:ln>
              <a:solidFill>
                <a:srgbClr val="4BACC6"/>
              </a:solidFill>
              <a:effectLst>
                <a:outerShdw blurRad="50800" dist="38100" dir="2700000">
                  <a:srgbClr val="000000">
                    <a:alpha val="43000"/>
                  </a:srgbClr>
                </a:outerShdw>
              </a:effectLst>
              <a:uLnTx/>
              <a:uFillTx/>
              <a:latin typeface="Arial Black"/>
              <a:ea typeface="+mj-ea"/>
              <a:cs typeface="Arial Black"/>
            </a:endParaRPr>
          </a:p>
        </p:txBody>
      </p:sp>
    </p:spTree>
    <p:extLst>
      <p:ext uri="{BB962C8B-B14F-4D97-AF65-F5344CB8AC3E}">
        <p14:creationId xmlns:p14="http://schemas.microsoft.com/office/powerpoint/2010/main" val="3696601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500"/>
            <a:ext cx="8458200" cy="1432560"/>
          </a:xfrm>
        </p:spPr>
        <p:txBody>
          <a:bodyPr>
            <a:noAutofit/>
          </a:bodyPr>
          <a:lstStyle/>
          <a:p>
            <a:pPr algn="ctr"/>
            <a:r>
              <a:rPr lang="en-US" sz="4000" dirty="0" smtClean="0"/>
              <a:t>Grades</a:t>
            </a:r>
            <a:endParaRPr lang="en-US" sz="4000" dirty="0"/>
          </a:p>
        </p:txBody>
      </p:sp>
      <p:sp>
        <p:nvSpPr>
          <p:cNvPr id="3" name="Content Placeholder 2"/>
          <p:cNvSpPr>
            <a:spLocks noGrp="1"/>
          </p:cNvSpPr>
          <p:nvPr>
            <p:ph idx="1"/>
          </p:nvPr>
        </p:nvSpPr>
        <p:spPr>
          <a:xfrm>
            <a:off x="772926" y="971647"/>
            <a:ext cx="8062729" cy="4398336"/>
          </a:xfrm>
        </p:spPr>
        <p:txBody>
          <a:bodyPr>
            <a:normAutofit fontScale="92500" lnSpcReduction="10000"/>
          </a:bodyPr>
          <a:lstStyle/>
          <a:p>
            <a:pPr lvl="1"/>
            <a:r>
              <a:rPr lang="en-US" sz="2800" dirty="0" smtClean="0"/>
              <a:t>Moraine Park’s grading system:</a:t>
            </a:r>
          </a:p>
          <a:p>
            <a:pPr lvl="2"/>
            <a:r>
              <a:rPr lang="en-US" sz="2400" dirty="0" smtClean="0"/>
              <a:t>A, B, C, D or F. No + or -.</a:t>
            </a:r>
          </a:p>
          <a:p>
            <a:pPr lvl="2"/>
            <a:r>
              <a:rPr lang="en-US" sz="2400" dirty="0"/>
              <a:t>If a course is required for completion of a program </a:t>
            </a:r>
            <a:r>
              <a:rPr lang="en-US" sz="2400" dirty="0" smtClean="0"/>
              <a:t>then </a:t>
            </a:r>
            <a:r>
              <a:rPr lang="en-US" sz="2400" dirty="0"/>
              <a:t>you will need to repeat the course until you have earned a “C” or better</a:t>
            </a:r>
            <a:r>
              <a:rPr lang="en-US" sz="2400" dirty="0" smtClean="0"/>
              <a:t>.</a:t>
            </a:r>
          </a:p>
          <a:p>
            <a:pPr lvl="2"/>
            <a:r>
              <a:rPr lang="en-US" sz="2400" dirty="0" smtClean="0"/>
              <a:t>I = Incomplete.  This may be earned for not fully completing a course.  Check with instructors for further information.</a:t>
            </a:r>
          </a:p>
          <a:p>
            <a:pPr lvl="1"/>
            <a:r>
              <a:rPr lang="en-US" sz="2600" dirty="0" smtClean="0"/>
              <a:t>Talk with your instructors any time you have questions regarding your current grade.</a:t>
            </a:r>
          </a:p>
          <a:p>
            <a:pPr lvl="1"/>
            <a:r>
              <a:rPr lang="en-US" sz="2600" dirty="0" smtClean="0"/>
              <a:t>You can access unofficial grades/transcripts through </a:t>
            </a:r>
            <a:r>
              <a:rPr lang="en-US" sz="2600" dirty="0" err="1" smtClean="0"/>
              <a:t>myMPTC</a:t>
            </a:r>
            <a:r>
              <a:rPr lang="en-US" sz="2600" dirty="0" smtClean="0"/>
              <a:t>.</a:t>
            </a:r>
          </a:p>
          <a:p>
            <a:pPr lvl="1"/>
            <a:endParaRPr lang="en-US" sz="2600" dirty="0" smtClean="0"/>
          </a:p>
          <a:p>
            <a:pPr marL="914400" lvl="2" indent="0">
              <a:buNone/>
            </a:pPr>
            <a:endParaRPr lang="en-US" sz="2600" dirty="0" smtClean="0"/>
          </a:p>
          <a:p>
            <a:pPr lvl="1"/>
            <a:endParaRPr lang="en-US" sz="2800" dirty="0" smtClean="0"/>
          </a:p>
          <a:p>
            <a:pPr marL="457200" lvl="1" indent="0">
              <a:buNone/>
            </a:pPr>
            <a:endParaRPr lang="en-US" sz="2800" dirty="0" smtClean="0"/>
          </a:p>
          <a:p>
            <a:pPr lvl="1"/>
            <a:endParaRPr lang="en-US" sz="2800" dirty="0" smtClean="0"/>
          </a:p>
          <a:p>
            <a:pPr lvl="1"/>
            <a:endParaRPr lang="en-US" sz="2800" dirty="0" smtClean="0"/>
          </a:p>
          <a:p>
            <a:pPr marL="457200" lvl="1" indent="0">
              <a:buNone/>
            </a:pPr>
            <a:endParaRPr lang="en-US" sz="2800" dirty="0" smtClean="0"/>
          </a:p>
        </p:txBody>
      </p:sp>
      <p:sp>
        <p:nvSpPr>
          <p:cNvPr id="4" name="Rectangle 3"/>
          <p:cNvSpPr/>
          <p:nvPr/>
        </p:nvSpPr>
        <p:spPr>
          <a:xfrm>
            <a:off x="1" y="5176838"/>
            <a:ext cx="9143999" cy="1681162"/>
          </a:xfrm>
          <a:prstGeom prst="rect">
            <a:avLst/>
          </a:prstGeom>
          <a:solidFill>
            <a:srgbClr val="1327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881548" y="6148332"/>
            <a:ext cx="3380904" cy="100931"/>
          </a:xfrm>
          <a:prstGeom prst="rect">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649219" y="5514155"/>
            <a:ext cx="3845562" cy="651001"/>
          </a:xfrm>
          <a:prstGeom prst="rect">
            <a:avLst/>
          </a:prstGeom>
          <a:noFill/>
        </p:spPr>
        <p:txBody>
          <a:bodyPr vert="horz" lIns="91440" tIns="45720" rIns="91440" bIns="45720" rtlCol="0" anchor="t">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200" b="1" i="0" u="none" strike="noStrike" kern="1200" cap="none" spc="-150" normalizeH="0" baseline="0" noProof="0" dirty="0" smtClean="0">
                <a:ln>
                  <a:noFill/>
                </a:ln>
                <a:solidFill>
                  <a:srgbClr val="4BACC6"/>
                </a:solidFill>
                <a:effectLst>
                  <a:outerShdw blurRad="50800" dist="38100" dir="2700000">
                    <a:srgbClr val="000000">
                      <a:alpha val="43000"/>
                    </a:srgbClr>
                  </a:outerShdw>
                </a:effectLst>
                <a:uLnTx/>
                <a:uFillTx/>
                <a:latin typeface="Arial Black"/>
                <a:ea typeface="+mj-ea"/>
                <a:cs typeface="Arial Black"/>
              </a:rPr>
              <a:t>FUTUREMAKERS</a:t>
            </a:r>
            <a:endParaRPr kumimoji="0" lang="en-US" sz="3200" b="1" i="0" u="none" strike="noStrike" kern="1200" cap="none" spc="-150" normalizeH="0" baseline="0" noProof="0" dirty="0">
              <a:ln>
                <a:noFill/>
              </a:ln>
              <a:solidFill>
                <a:srgbClr val="4BACC6"/>
              </a:solidFill>
              <a:effectLst>
                <a:outerShdw blurRad="50800" dist="38100" dir="2700000">
                  <a:srgbClr val="000000">
                    <a:alpha val="43000"/>
                  </a:srgbClr>
                </a:outerShdw>
              </a:effectLst>
              <a:uLnTx/>
              <a:uFillTx/>
              <a:latin typeface="Arial Black"/>
              <a:ea typeface="+mj-ea"/>
              <a:cs typeface="Arial Black"/>
            </a:endParaRPr>
          </a:p>
        </p:txBody>
      </p:sp>
    </p:spTree>
    <p:extLst>
      <p:ext uri="{BB962C8B-B14F-4D97-AF65-F5344CB8AC3E}">
        <p14:creationId xmlns:p14="http://schemas.microsoft.com/office/powerpoint/2010/main" val="1454454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11" y="137162"/>
            <a:ext cx="8458200" cy="1432560"/>
          </a:xfrm>
        </p:spPr>
        <p:txBody>
          <a:bodyPr>
            <a:noAutofit/>
          </a:bodyPr>
          <a:lstStyle/>
          <a:p>
            <a:pPr algn="ctr"/>
            <a:r>
              <a:rPr lang="en-US" sz="4000" dirty="0" smtClean="0"/>
              <a:t>Help with Coursework</a:t>
            </a:r>
            <a:endParaRPr lang="en-US" sz="4000" dirty="0"/>
          </a:p>
        </p:txBody>
      </p:sp>
      <p:sp>
        <p:nvSpPr>
          <p:cNvPr id="3" name="Content Placeholder 2"/>
          <p:cNvSpPr>
            <a:spLocks noGrp="1"/>
          </p:cNvSpPr>
          <p:nvPr>
            <p:ph idx="1"/>
          </p:nvPr>
        </p:nvSpPr>
        <p:spPr>
          <a:xfrm>
            <a:off x="772927" y="1609627"/>
            <a:ext cx="7239000" cy="5142058"/>
          </a:xfrm>
        </p:spPr>
        <p:txBody>
          <a:bodyPr>
            <a:normAutofit/>
          </a:bodyPr>
          <a:lstStyle/>
          <a:p>
            <a:pPr lvl="1"/>
            <a:r>
              <a:rPr lang="en-US" sz="2800" dirty="0" smtClean="0"/>
              <a:t>Know where you are and seek help early.</a:t>
            </a:r>
          </a:p>
          <a:p>
            <a:pPr lvl="1"/>
            <a:r>
              <a:rPr lang="en-US" sz="2800" dirty="0" smtClean="0"/>
              <a:t>Your #1 resource is your instructor!</a:t>
            </a:r>
          </a:p>
          <a:p>
            <a:pPr lvl="1"/>
            <a:r>
              <a:rPr lang="en-US" sz="2800" dirty="0" smtClean="0">
                <a:solidFill>
                  <a:schemeClr val="accent3">
                    <a:lumMod val="50000"/>
                  </a:schemeClr>
                </a:solidFill>
              </a:rPr>
              <a:t>Utilize the Student Success Center</a:t>
            </a:r>
          </a:p>
          <a:p>
            <a:pPr lvl="1"/>
            <a:r>
              <a:rPr lang="en-US" sz="2800" dirty="0" smtClean="0">
                <a:solidFill>
                  <a:schemeClr val="accent3">
                    <a:lumMod val="50000"/>
                  </a:schemeClr>
                </a:solidFill>
              </a:rPr>
              <a:t>Ask about free peer tutoring available on each campus</a:t>
            </a:r>
          </a:p>
          <a:p>
            <a:pPr lvl="1"/>
            <a:r>
              <a:rPr lang="en-US" sz="2800" dirty="0" smtClean="0">
                <a:solidFill>
                  <a:schemeClr val="accent3">
                    <a:lumMod val="50000"/>
                  </a:schemeClr>
                </a:solidFill>
              </a:rPr>
              <a:t>Connect with Counselors if you’re overwhelmed.</a:t>
            </a:r>
          </a:p>
          <a:p>
            <a:pPr marL="457200" lvl="1" indent="0">
              <a:buNone/>
            </a:pPr>
            <a:endParaRPr lang="en-US" sz="2800" dirty="0" smtClean="0">
              <a:solidFill>
                <a:schemeClr val="accent3">
                  <a:lumMod val="50000"/>
                </a:schemeClr>
              </a:solidFill>
            </a:endParaRPr>
          </a:p>
          <a:p>
            <a:pPr marL="457200" lvl="1" indent="0">
              <a:buNone/>
            </a:pPr>
            <a:endParaRPr lang="en-US" sz="1600" dirty="0">
              <a:solidFill>
                <a:schemeClr val="accent3">
                  <a:lumMod val="50000"/>
                </a:schemeClr>
              </a:solidFill>
            </a:endParaRPr>
          </a:p>
          <a:p>
            <a:pPr lvl="2"/>
            <a:endParaRPr lang="en-US" sz="2600" dirty="0" smtClean="0"/>
          </a:p>
          <a:p>
            <a:pPr lvl="2"/>
            <a:endParaRPr lang="en-US" sz="2600" dirty="0" smtClean="0"/>
          </a:p>
          <a:p>
            <a:pPr marL="457200" lvl="1" indent="0">
              <a:buNone/>
            </a:pPr>
            <a:endParaRPr lang="en-US" sz="2800" dirty="0" smtClean="0"/>
          </a:p>
          <a:p>
            <a:pPr lvl="1"/>
            <a:endParaRPr lang="en-US" sz="1800" dirty="0" smtClean="0"/>
          </a:p>
          <a:p>
            <a:pPr marL="914400" lvl="2" indent="0">
              <a:buNone/>
            </a:pPr>
            <a:endParaRPr lang="en-US" sz="2600" dirty="0" smtClean="0"/>
          </a:p>
          <a:p>
            <a:pPr lvl="1"/>
            <a:endParaRPr lang="en-US" sz="2800" dirty="0" smtClean="0"/>
          </a:p>
        </p:txBody>
      </p:sp>
      <p:sp>
        <p:nvSpPr>
          <p:cNvPr id="7" name="Rectangle 6"/>
          <p:cNvSpPr/>
          <p:nvPr/>
        </p:nvSpPr>
        <p:spPr>
          <a:xfrm>
            <a:off x="5173662" y="5497327"/>
            <a:ext cx="3970338" cy="1360673"/>
          </a:xfrm>
          <a:prstGeom prst="rect">
            <a:avLst/>
          </a:prstGeom>
          <a:solidFill>
            <a:srgbClr val="C478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Moraine Park-blac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24868"/>
              <a:stretch>
                <a:fillRect/>
              </a:stretch>
            </p:blipFill>
          </mc:Choice>
          <mc:Fallback>
            <p:blipFill>
              <a:blip r:embed="rId4"/>
              <a:srcRect l="24868"/>
              <a:stretch>
                <a:fillRect/>
              </a:stretch>
            </p:blipFill>
          </mc:Fallback>
        </mc:AlternateContent>
        <p:spPr>
          <a:xfrm>
            <a:off x="5774151" y="5657999"/>
            <a:ext cx="2769360" cy="1039327"/>
          </a:xfrm>
          <a:prstGeom prst="rect">
            <a:avLst/>
          </a:prstGeom>
        </p:spPr>
      </p:pic>
    </p:spTree>
    <p:extLst>
      <p:ext uri="{BB962C8B-B14F-4D97-AF65-F5344CB8AC3E}">
        <p14:creationId xmlns:p14="http://schemas.microsoft.com/office/powerpoint/2010/main" val="941541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tif"/>
          <p:cNvPicPr>
            <a:picLocks noChangeAspect="1"/>
          </p:cNvPicPr>
          <p:nvPr/>
        </p:nvPicPr>
        <p:blipFill>
          <a:blip r:embed="rId3"/>
          <a:srcRect l="68" r="50949" b="-49"/>
          <a:stretch>
            <a:fillRect/>
          </a:stretch>
        </p:blipFill>
        <p:spPr>
          <a:xfrm>
            <a:off x="0" y="1"/>
            <a:ext cx="3938588" cy="5176837"/>
          </a:xfrm>
          <a:prstGeom prst="rect">
            <a:avLst/>
          </a:prstGeom>
          <a:solidFill>
            <a:schemeClr val="bg2">
              <a:lumMod val="75000"/>
            </a:schemeClr>
          </a:solidFill>
          <a:ln>
            <a:noFill/>
          </a:ln>
        </p:spPr>
      </p:pic>
      <p:sp>
        <p:nvSpPr>
          <p:cNvPr id="6" name="Rectangle 5"/>
          <p:cNvSpPr/>
          <p:nvPr/>
        </p:nvSpPr>
        <p:spPr>
          <a:xfrm>
            <a:off x="1" y="5176838"/>
            <a:ext cx="3944387" cy="1681162"/>
          </a:xfrm>
          <a:prstGeom prst="rect">
            <a:avLst/>
          </a:prstGeom>
          <a:solidFill>
            <a:srgbClr val="1327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 y="5514155"/>
            <a:ext cx="3845562" cy="651001"/>
          </a:xfrm>
          <a:prstGeom prst="rect">
            <a:avLst/>
          </a:prstGeom>
          <a:noFill/>
        </p:spPr>
        <p:txBody>
          <a:bodyPr vert="horz" lIns="91440" tIns="45720" rIns="91440" bIns="45720" rtlCol="0" anchor="t">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200" b="1" i="0" u="none" strike="noStrike" kern="1200" cap="none" spc="-150" normalizeH="0" baseline="0" noProof="0" dirty="0" smtClean="0">
                <a:ln>
                  <a:noFill/>
                </a:ln>
                <a:solidFill>
                  <a:srgbClr val="4BACC6"/>
                </a:solidFill>
                <a:effectLst>
                  <a:outerShdw blurRad="50800" dist="38100" dir="2700000">
                    <a:srgbClr val="000000">
                      <a:alpha val="43000"/>
                    </a:srgbClr>
                  </a:outerShdw>
                </a:effectLst>
                <a:uLnTx/>
                <a:uFillTx/>
                <a:latin typeface="Arial Black"/>
                <a:ea typeface="+mj-ea"/>
                <a:cs typeface="Arial Black"/>
              </a:rPr>
              <a:t>FUTUREMAKERS</a:t>
            </a:r>
            <a:endParaRPr kumimoji="0" lang="en-US" sz="3200" b="1" i="0" u="none" strike="noStrike" kern="1200" cap="none" spc="-150" normalizeH="0" baseline="0" noProof="0" dirty="0">
              <a:ln>
                <a:noFill/>
              </a:ln>
              <a:solidFill>
                <a:srgbClr val="4BACC6"/>
              </a:solidFill>
              <a:effectLst>
                <a:outerShdw blurRad="50800" dist="38100" dir="2700000">
                  <a:srgbClr val="000000">
                    <a:alpha val="43000"/>
                  </a:srgbClr>
                </a:outerShdw>
              </a:effectLst>
              <a:uLnTx/>
              <a:uFillTx/>
              <a:latin typeface="Arial Black"/>
              <a:ea typeface="+mj-ea"/>
              <a:cs typeface="Arial Black"/>
            </a:endParaRPr>
          </a:p>
        </p:txBody>
      </p:sp>
      <p:sp>
        <p:nvSpPr>
          <p:cNvPr id="12" name="Title 1"/>
          <p:cNvSpPr>
            <a:spLocks noGrp="1"/>
          </p:cNvSpPr>
          <p:nvPr>
            <p:ph type="title"/>
          </p:nvPr>
        </p:nvSpPr>
        <p:spPr>
          <a:xfrm>
            <a:off x="3845563" y="85065"/>
            <a:ext cx="5301382" cy="1473925"/>
          </a:xfrm>
          <a:noFill/>
        </p:spPr>
        <p:txBody>
          <a:bodyPr/>
          <a:lstStyle/>
          <a:p>
            <a:pPr lvl="0" algn="l">
              <a:lnSpc>
                <a:spcPts val="5000"/>
              </a:lnSpc>
              <a:defRPr/>
            </a:pPr>
            <a:r>
              <a:rPr lang="en-US" sz="3600" b="1" spc="-150" dirty="0" smtClean="0">
                <a:solidFill>
                  <a:srgbClr val="13275B"/>
                </a:solidFill>
                <a:latin typeface="Arial Black"/>
                <a:cs typeface="Arial Black"/>
              </a:rPr>
              <a:t>What happens today?</a:t>
            </a:r>
            <a:endParaRPr lang="en-US" sz="3600" b="1" spc="-150" dirty="0">
              <a:solidFill>
                <a:srgbClr val="13275B"/>
              </a:solidFill>
              <a:latin typeface="Arial Black"/>
              <a:cs typeface="Arial Black"/>
            </a:endParaRPr>
          </a:p>
        </p:txBody>
      </p:sp>
      <p:sp>
        <p:nvSpPr>
          <p:cNvPr id="13" name="Rectangle 12"/>
          <p:cNvSpPr/>
          <p:nvPr/>
        </p:nvSpPr>
        <p:spPr>
          <a:xfrm>
            <a:off x="3739528" y="2747898"/>
            <a:ext cx="206181" cy="527773"/>
          </a:xfrm>
          <a:prstGeom prst="rect">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4052923" y="1597976"/>
            <a:ext cx="4962822" cy="4415785"/>
          </a:xfrm>
          <a:prstGeom prst="rect">
            <a:avLst/>
          </a:prstGeom>
        </p:spPr>
        <p:txBody>
          <a:bodyPr vert="horz" lIns="91440" tIns="45720" rIns="91440" bIns="45720" rtlCol="0">
            <a:normAutofit/>
          </a:bodyPr>
          <a:lstStyle/>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endParaRPr kumimoji="0" lang="en-US" sz="2200" b="0" i="0" u="none" strike="noStrike" kern="1200" cap="none" spc="0" normalizeH="0" baseline="0" noProof="0" dirty="0" smtClean="0">
              <a:ln>
                <a:noFill/>
              </a:ln>
              <a:solidFill>
                <a:schemeClr val="accent3">
                  <a:lumMod val="50000"/>
                </a:schemeClr>
              </a:solidFill>
              <a:effectLst/>
              <a:uLnTx/>
              <a:uFillTx/>
              <a:latin typeface="+mn-lt"/>
              <a:ea typeface="+mn-ea"/>
              <a:cs typeface="+mn-cs"/>
            </a:endParaRPr>
          </a:p>
        </p:txBody>
      </p:sp>
      <p:sp>
        <p:nvSpPr>
          <p:cNvPr id="18" name="Rectangle 17"/>
          <p:cNvSpPr/>
          <p:nvPr/>
        </p:nvSpPr>
        <p:spPr>
          <a:xfrm>
            <a:off x="243896" y="6198798"/>
            <a:ext cx="3380904" cy="100931"/>
          </a:xfrm>
          <a:prstGeom prst="rect">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108656" y="1690641"/>
            <a:ext cx="4958089" cy="2657138"/>
          </a:xfrm>
          <a:prstGeom prst="rect">
            <a:avLst/>
          </a:prstGeom>
        </p:spPr>
        <p:txBody>
          <a:bodyPr wrap="none">
            <a:spAutoFit/>
          </a:bodyPr>
          <a:lstStyle/>
          <a:p>
            <a:pPr marL="342900" lvl="0" indent="-342900" defTabSz="914400">
              <a:lnSpc>
                <a:spcPts val="5000"/>
              </a:lnSpc>
              <a:spcBef>
                <a:spcPct val="0"/>
              </a:spcBef>
              <a:buFont typeface="Arial" pitchFamily="34" charset="0"/>
              <a:buChar char="•"/>
              <a:defRPr/>
            </a:pPr>
            <a:r>
              <a:rPr lang="en-US" sz="2000" spc="-150" dirty="0" smtClean="0">
                <a:solidFill>
                  <a:srgbClr val="4BACC6"/>
                </a:solidFill>
                <a:latin typeface="Arial Black"/>
                <a:cs typeface="Arial Black"/>
              </a:rPr>
              <a:t>Learn about college services </a:t>
            </a:r>
          </a:p>
          <a:p>
            <a:pPr marL="342900" lvl="0" indent="-342900" defTabSz="914400">
              <a:lnSpc>
                <a:spcPts val="5000"/>
              </a:lnSpc>
              <a:spcBef>
                <a:spcPct val="0"/>
              </a:spcBef>
              <a:buFont typeface="Arial" pitchFamily="34" charset="0"/>
              <a:buChar char="•"/>
              <a:defRPr/>
            </a:pPr>
            <a:r>
              <a:rPr lang="en-US" sz="2000" spc="-150" dirty="0" smtClean="0">
                <a:solidFill>
                  <a:srgbClr val="4BACC6"/>
                </a:solidFill>
                <a:latin typeface="Arial Black"/>
                <a:cs typeface="Arial Black"/>
              </a:rPr>
              <a:t>Learn about college basics</a:t>
            </a:r>
          </a:p>
          <a:p>
            <a:pPr marL="342900" lvl="0" indent="-342900" defTabSz="914400">
              <a:lnSpc>
                <a:spcPts val="5000"/>
              </a:lnSpc>
              <a:spcBef>
                <a:spcPct val="0"/>
              </a:spcBef>
              <a:buFont typeface="Arial" pitchFamily="34" charset="0"/>
              <a:buChar char="•"/>
              <a:defRPr/>
            </a:pPr>
            <a:r>
              <a:rPr lang="en-US" sz="2000" spc="-150" dirty="0" smtClean="0">
                <a:solidFill>
                  <a:srgbClr val="4BACC6"/>
                </a:solidFill>
                <a:latin typeface="Arial Black"/>
                <a:cs typeface="Arial Black"/>
              </a:rPr>
              <a:t>Overview MPTC policies/procedures</a:t>
            </a:r>
          </a:p>
          <a:p>
            <a:pPr lvl="0" defTabSz="914400">
              <a:lnSpc>
                <a:spcPts val="5000"/>
              </a:lnSpc>
              <a:spcBef>
                <a:spcPct val="0"/>
              </a:spcBef>
              <a:defRPr/>
            </a:pPr>
            <a:endParaRPr lang="en-US" sz="2000" b="1" spc="-150" dirty="0">
              <a:solidFill>
                <a:srgbClr val="4BACC6"/>
              </a:solidFill>
              <a:latin typeface="Arial Black"/>
              <a:cs typeface="Arial Black"/>
            </a:endParaRPr>
          </a:p>
        </p:txBody>
      </p:sp>
    </p:spTree>
    <p:extLst>
      <p:ext uri="{BB962C8B-B14F-4D97-AF65-F5344CB8AC3E}">
        <p14:creationId xmlns:p14="http://schemas.microsoft.com/office/powerpoint/2010/main" val="2042262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8458200" cy="1432560"/>
          </a:xfrm>
        </p:spPr>
        <p:txBody>
          <a:bodyPr>
            <a:noAutofit/>
          </a:bodyPr>
          <a:lstStyle/>
          <a:p>
            <a:pPr algn="ctr"/>
            <a:r>
              <a:rPr lang="en-US" sz="4000" dirty="0" smtClean="0"/>
              <a:t>Add or Drop a Course</a:t>
            </a:r>
            <a:endParaRPr lang="en-US" sz="4000" dirty="0"/>
          </a:p>
        </p:txBody>
      </p:sp>
      <p:sp>
        <p:nvSpPr>
          <p:cNvPr id="3" name="Content Placeholder 2"/>
          <p:cNvSpPr>
            <a:spLocks noGrp="1"/>
          </p:cNvSpPr>
          <p:nvPr>
            <p:ph idx="1"/>
          </p:nvPr>
        </p:nvSpPr>
        <p:spPr>
          <a:xfrm>
            <a:off x="772926" y="1354435"/>
            <a:ext cx="8062729" cy="4398336"/>
          </a:xfrm>
        </p:spPr>
        <p:txBody>
          <a:bodyPr>
            <a:normAutofit/>
          </a:bodyPr>
          <a:lstStyle/>
          <a:p>
            <a:pPr lvl="1"/>
            <a:r>
              <a:rPr lang="en-US" sz="2800" dirty="0" smtClean="0"/>
              <a:t>You MUST complete an Add/Drop form at Student Services or on </a:t>
            </a:r>
            <a:r>
              <a:rPr lang="en-US" sz="2800" dirty="0" err="1" smtClean="0"/>
              <a:t>myMPTC</a:t>
            </a:r>
            <a:r>
              <a:rPr lang="en-US" sz="2800" dirty="0" smtClean="0"/>
              <a:t>.</a:t>
            </a:r>
          </a:p>
          <a:p>
            <a:pPr lvl="1"/>
            <a:r>
              <a:rPr lang="en-US" sz="2800" dirty="0" smtClean="0"/>
              <a:t>Check with Student Services about enrollments dates and about possible refunds.</a:t>
            </a:r>
          </a:p>
          <a:p>
            <a:pPr lvl="1"/>
            <a:r>
              <a:rPr lang="en-US" sz="2800" dirty="0" smtClean="0"/>
              <a:t>Using Financial Aid?  Verify with Financial Aid prior to dropping.  You may </a:t>
            </a:r>
            <a:r>
              <a:rPr lang="en-US" sz="2800" dirty="0" smtClean="0"/>
              <a:t>owe </a:t>
            </a:r>
            <a:r>
              <a:rPr lang="en-US" sz="2800" dirty="0" smtClean="0"/>
              <a:t>money back!</a:t>
            </a:r>
            <a:endParaRPr lang="en-US" sz="2600" dirty="0" smtClean="0"/>
          </a:p>
          <a:p>
            <a:pPr lvl="1"/>
            <a:endParaRPr lang="en-US" sz="2600" dirty="0" smtClean="0"/>
          </a:p>
          <a:p>
            <a:pPr marL="914400" lvl="2" indent="0">
              <a:buNone/>
            </a:pPr>
            <a:endParaRPr lang="en-US" sz="2600" dirty="0" smtClean="0"/>
          </a:p>
          <a:p>
            <a:pPr lvl="1"/>
            <a:endParaRPr lang="en-US" sz="2800" dirty="0" smtClean="0"/>
          </a:p>
          <a:p>
            <a:pPr marL="457200" lvl="1" indent="0">
              <a:buNone/>
            </a:pPr>
            <a:endParaRPr lang="en-US" sz="2800" dirty="0" smtClean="0"/>
          </a:p>
          <a:p>
            <a:pPr lvl="1"/>
            <a:endParaRPr lang="en-US" sz="2800" dirty="0" smtClean="0"/>
          </a:p>
          <a:p>
            <a:pPr lvl="1"/>
            <a:endParaRPr lang="en-US" sz="2800" dirty="0" smtClean="0"/>
          </a:p>
          <a:p>
            <a:pPr marL="457200" lvl="1" indent="0">
              <a:buNone/>
            </a:pPr>
            <a:endParaRPr lang="en-US" sz="2800" dirty="0" smtClean="0"/>
          </a:p>
        </p:txBody>
      </p:sp>
      <p:sp>
        <p:nvSpPr>
          <p:cNvPr id="4" name="Rectangle 3"/>
          <p:cNvSpPr/>
          <p:nvPr/>
        </p:nvSpPr>
        <p:spPr>
          <a:xfrm>
            <a:off x="1" y="5176838"/>
            <a:ext cx="9143999" cy="1681162"/>
          </a:xfrm>
          <a:prstGeom prst="rect">
            <a:avLst/>
          </a:prstGeom>
          <a:solidFill>
            <a:srgbClr val="1327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881548" y="6148332"/>
            <a:ext cx="3380904" cy="100931"/>
          </a:xfrm>
          <a:prstGeom prst="rect">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649219" y="5514155"/>
            <a:ext cx="3845562" cy="651001"/>
          </a:xfrm>
          <a:prstGeom prst="rect">
            <a:avLst/>
          </a:prstGeom>
          <a:noFill/>
        </p:spPr>
        <p:txBody>
          <a:bodyPr vert="horz" lIns="91440" tIns="45720" rIns="91440" bIns="45720" rtlCol="0" anchor="t">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200" b="1" i="0" u="none" strike="noStrike" kern="1200" cap="none" spc="-150" normalizeH="0" baseline="0" noProof="0" dirty="0" smtClean="0">
                <a:ln>
                  <a:noFill/>
                </a:ln>
                <a:solidFill>
                  <a:srgbClr val="4BACC6"/>
                </a:solidFill>
                <a:effectLst>
                  <a:outerShdw blurRad="50800" dist="38100" dir="2700000">
                    <a:srgbClr val="000000">
                      <a:alpha val="43000"/>
                    </a:srgbClr>
                  </a:outerShdw>
                </a:effectLst>
                <a:uLnTx/>
                <a:uFillTx/>
                <a:latin typeface="Arial Black"/>
                <a:ea typeface="+mj-ea"/>
                <a:cs typeface="Arial Black"/>
              </a:rPr>
              <a:t>FUTUREMAKERS</a:t>
            </a:r>
            <a:endParaRPr kumimoji="0" lang="en-US" sz="3200" b="1" i="0" u="none" strike="noStrike" kern="1200" cap="none" spc="-150" normalizeH="0" baseline="0" noProof="0" dirty="0">
              <a:ln>
                <a:noFill/>
              </a:ln>
              <a:solidFill>
                <a:srgbClr val="4BACC6"/>
              </a:solidFill>
              <a:effectLst>
                <a:outerShdw blurRad="50800" dist="38100" dir="2700000">
                  <a:srgbClr val="000000">
                    <a:alpha val="43000"/>
                  </a:srgbClr>
                </a:outerShdw>
              </a:effectLst>
              <a:uLnTx/>
              <a:uFillTx/>
              <a:latin typeface="Arial Black"/>
              <a:ea typeface="+mj-ea"/>
              <a:cs typeface="Arial Black"/>
            </a:endParaRPr>
          </a:p>
        </p:txBody>
      </p:sp>
    </p:spTree>
    <p:extLst>
      <p:ext uri="{BB962C8B-B14F-4D97-AF65-F5344CB8AC3E}">
        <p14:creationId xmlns:p14="http://schemas.microsoft.com/office/powerpoint/2010/main" val="477531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11" y="137162"/>
            <a:ext cx="8458200" cy="1432560"/>
          </a:xfrm>
        </p:spPr>
        <p:txBody>
          <a:bodyPr>
            <a:noAutofit/>
          </a:bodyPr>
          <a:lstStyle/>
          <a:p>
            <a:pPr algn="ctr"/>
            <a:r>
              <a:rPr lang="en-US" sz="4000" dirty="0" smtClean="0"/>
              <a:t>Registering Next Semester</a:t>
            </a:r>
            <a:endParaRPr lang="en-US" sz="4000" dirty="0"/>
          </a:p>
        </p:txBody>
      </p:sp>
      <p:sp>
        <p:nvSpPr>
          <p:cNvPr id="3" name="Content Placeholder 2"/>
          <p:cNvSpPr>
            <a:spLocks noGrp="1"/>
          </p:cNvSpPr>
          <p:nvPr>
            <p:ph idx="1"/>
          </p:nvPr>
        </p:nvSpPr>
        <p:spPr>
          <a:xfrm>
            <a:off x="772927" y="1609627"/>
            <a:ext cx="7239000" cy="5142058"/>
          </a:xfrm>
        </p:spPr>
        <p:txBody>
          <a:bodyPr>
            <a:normAutofit/>
          </a:bodyPr>
          <a:lstStyle/>
          <a:p>
            <a:pPr lvl="1"/>
            <a:r>
              <a:rPr lang="en-US" sz="2800" dirty="0" smtClean="0"/>
              <a:t>Returning students are notified by student e-mail of registration dates and times</a:t>
            </a:r>
            <a:r>
              <a:rPr lang="en-US" sz="2800" dirty="0" smtClean="0">
                <a:solidFill>
                  <a:schemeClr val="accent3">
                    <a:lumMod val="50000"/>
                  </a:schemeClr>
                </a:solidFill>
              </a:rPr>
              <a:t>.</a:t>
            </a:r>
          </a:p>
          <a:p>
            <a:pPr lvl="1"/>
            <a:r>
              <a:rPr lang="en-US" sz="2800" dirty="0" smtClean="0">
                <a:solidFill>
                  <a:schemeClr val="accent3">
                    <a:lumMod val="50000"/>
                  </a:schemeClr>
                </a:solidFill>
              </a:rPr>
              <a:t>Set up an appointment with your </a:t>
            </a:r>
            <a:r>
              <a:rPr lang="en-US" sz="2800" u="sng" dirty="0" smtClean="0">
                <a:solidFill>
                  <a:schemeClr val="accent3">
                    <a:lumMod val="50000"/>
                  </a:schemeClr>
                </a:solidFill>
              </a:rPr>
              <a:t>academic advisor</a:t>
            </a:r>
            <a:r>
              <a:rPr lang="en-US" sz="2800" dirty="0" smtClean="0">
                <a:solidFill>
                  <a:schemeClr val="accent3">
                    <a:lumMod val="50000"/>
                  </a:schemeClr>
                </a:solidFill>
              </a:rPr>
              <a:t> prior to registration.</a:t>
            </a:r>
          </a:p>
          <a:p>
            <a:pPr lvl="1"/>
            <a:r>
              <a:rPr lang="en-US" sz="2800" dirty="0" smtClean="0">
                <a:solidFill>
                  <a:schemeClr val="accent3">
                    <a:lumMod val="50000"/>
                  </a:schemeClr>
                </a:solidFill>
              </a:rPr>
              <a:t>Course schedules are available on-line and in-print about a month prior to registration.</a:t>
            </a:r>
          </a:p>
          <a:p>
            <a:pPr marL="457200" lvl="1" indent="0">
              <a:buNone/>
            </a:pPr>
            <a:endParaRPr lang="en-US" sz="2800" dirty="0" smtClean="0">
              <a:solidFill>
                <a:schemeClr val="accent3">
                  <a:lumMod val="50000"/>
                </a:schemeClr>
              </a:solidFill>
            </a:endParaRPr>
          </a:p>
          <a:p>
            <a:pPr marL="457200" lvl="1" indent="0">
              <a:buNone/>
            </a:pPr>
            <a:endParaRPr lang="en-US" sz="1600" dirty="0">
              <a:solidFill>
                <a:schemeClr val="accent3">
                  <a:lumMod val="50000"/>
                </a:schemeClr>
              </a:solidFill>
            </a:endParaRPr>
          </a:p>
          <a:p>
            <a:pPr lvl="2"/>
            <a:endParaRPr lang="en-US" sz="2600" dirty="0" smtClean="0"/>
          </a:p>
          <a:p>
            <a:pPr lvl="2"/>
            <a:endParaRPr lang="en-US" sz="2600" dirty="0" smtClean="0"/>
          </a:p>
          <a:p>
            <a:pPr marL="457200" lvl="1" indent="0">
              <a:buNone/>
            </a:pPr>
            <a:endParaRPr lang="en-US" sz="2800" dirty="0" smtClean="0"/>
          </a:p>
          <a:p>
            <a:pPr lvl="1"/>
            <a:endParaRPr lang="en-US" sz="1800" dirty="0" smtClean="0"/>
          </a:p>
          <a:p>
            <a:pPr marL="914400" lvl="2" indent="0">
              <a:buNone/>
            </a:pPr>
            <a:endParaRPr lang="en-US" sz="2600" dirty="0" smtClean="0"/>
          </a:p>
          <a:p>
            <a:pPr lvl="1"/>
            <a:endParaRPr lang="en-US" sz="2800" dirty="0" smtClean="0"/>
          </a:p>
        </p:txBody>
      </p:sp>
      <p:sp>
        <p:nvSpPr>
          <p:cNvPr id="7" name="Rectangle 6"/>
          <p:cNvSpPr/>
          <p:nvPr/>
        </p:nvSpPr>
        <p:spPr>
          <a:xfrm>
            <a:off x="5173662" y="5497327"/>
            <a:ext cx="3970338" cy="1360673"/>
          </a:xfrm>
          <a:prstGeom prst="rect">
            <a:avLst/>
          </a:prstGeom>
          <a:solidFill>
            <a:srgbClr val="C478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Moraine Park-blac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24868"/>
              <a:stretch>
                <a:fillRect/>
              </a:stretch>
            </p:blipFill>
          </mc:Choice>
          <mc:Fallback>
            <p:blipFill>
              <a:blip r:embed="rId4"/>
              <a:srcRect l="24868"/>
              <a:stretch>
                <a:fillRect/>
              </a:stretch>
            </p:blipFill>
          </mc:Fallback>
        </mc:AlternateContent>
        <p:spPr>
          <a:xfrm>
            <a:off x="5774151" y="5657999"/>
            <a:ext cx="2769360" cy="1039327"/>
          </a:xfrm>
          <a:prstGeom prst="rect">
            <a:avLst/>
          </a:prstGeom>
        </p:spPr>
      </p:pic>
    </p:spTree>
    <p:extLst>
      <p:ext uri="{BB962C8B-B14F-4D97-AF65-F5344CB8AC3E}">
        <p14:creationId xmlns:p14="http://schemas.microsoft.com/office/powerpoint/2010/main" val="21124781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tif"/>
          <p:cNvPicPr>
            <a:picLocks noChangeAspect="1"/>
          </p:cNvPicPr>
          <p:nvPr/>
        </p:nvPicPr>
        <p:blipFill>
          <a:blip r:embed="rId3"/>
          <a:srcRect l="68" r="50949" b="-49"/>
          <a:stretch>
            <a:fillRect/>
          </a:stretch>
        </p:blipFill>
        <p:spPr>
          <a:xfrm>
            <a:off x="0" y="1"/>
            <a:ext cx="3938588" cy="5176837"/>
          </a:xfrm>
          <a:prstGeom prst="rect">
            <a:avLst/>
          </a:prstGeom>
          <a:solidFill>
            <a:schemeClr val="bg2">
              <a:lumMod val="75000"/>
            </a:schemeClr>
          </a:solidFill>
          <a:ln>
            <a:noFill/>
          </a:ln>
        </p:spPr>
      </p:pic>
      <p:sp>
        <p:nvSpPr>
          <p:cNvPr id="6" name="Rectangle 5"/>
          <p:cNvSpPr/>
          <p:nvPr/>
        </p:nvSpPr>
        <p:spPr>
          <a:xfrm>
            <a:off x="1" y="5176838"/>
            <a:ext cx="3944387" cy="1681162"/>
          </a:xfrm>
          <a:prstGeom prst="rect">
            <a:avLst/>
          </a:prstGeom>
          <a:solidFill>
            <a:srgbClr val="1327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 y="5514155"/>
            <a:ext cx="3845562" cy="651001"/>
          </a:xfrm>
          <a:prstGeom prst="rect">
            <a:avLst/>
          </a:prstGeom>
          <a:noFill/>
        </p:spPr>
        <p:txBody>
          <a:bodyPr vert="horz" lIns="91440" tIns="45720" rIns="91440" bIns="45720" rtlCol="0" anchor="t">
            <a:noAutofit/>
          </a:bodyPr>
          <a:lstStyle/>
          <a:p>
            <a:pPr marL="0" marR="0" lvl="0" indent="0" algn="ctr" defTabSz="914400" rtl="0" eaLnBrk="1" fontAlgn="auto" latinLnBrk="0" hangingPunct="1">
              <a:spcBef>
                <a:spcPct val="0"/>
              </a:spcBef>
              <a:spcAft>
                <a:spcPts val="0"/>
              </a:spcAft>
              <a:buClrTx/>
              <a:buSzTx/>
              <a:buFontTx/>
              <a:buNone/>
              <a:tabLst/>
              <a:defRPr/>
            </a:pPr>
            <a:r>
              <a:rPr lang="en-US" sz="3200" b="1" spc="-150" dirty="0" smtClean="0">
                <a:solidFill>
                  <a:srgbClr val="4BACC6"/>
                </a:solidFill>
                <a:effectLst>
                  <a:outerShdw blurRad="50800" dist="38100" dir="2700000">
                    <a:srgbClr val="000000">
                      <a:alpha val="43000"/>
                    </a:srgbClr>
                  </a:outerShdw>
                </a:effectLst>
                <a:latin typeface="Arial Black"/>
                <a:ea typeface="+mj-ea"/>
                <a:cs typeface="Arial Black"/>
              </a:rPr>
              <a:t>FUTUREMAKERS</a:t>
            </a:r>
            <a:endParaRPr kumimoji="0" lang="en-US" sz="3200" b="1" i="0" u="none" strike="noStrike" kern="1200" cap="none" spc="-150" normalizeH="0" baseline="0" noProof="0" dirty="0">
              <a:ln>
                <a:noFill/>
              </a:ln>
              <a:solidFill>
                <a:srgbClr val="4BACC6"/>
              </a:solidFill>
              <a:effectLst>
                <a:outerShdw blurRad="50800" dist="38100" dir="2700000">
                  <a:srgbClr val="000000">
                    <a:alpha val="43000"/>
                  </a:srgbClr>
                </a:outerShdw>
              </a:effectLst>
              <a:uLnTx/>
              <a:uFillTx/>
              <a:latin typeface="Arial Black"/>
              <a:ea typeface="+mj-ea"/>
              <a:cs typeface="Arial Black"/>
            </a:endParaRPr>
          </a:p>
        </p:txBody>
      </p:sp>
      <p:sp>
        <p:nvSpPr>
          <p:cNvPr id="12" name="Title 1"/>
          <p:cNvSpPr>
            <a:spLocks noGrp="1"/>
          </p:cNvSpPr>
          <p:nvPr>
            <p:ph type="title"/>
          </p:nvPr>
        </p:nvSpPr>
        <p:spPr>
          <a:xfrm>
            <a:off x="3938588" y="913791"/>
            <a:ext cx="5118352" cy="5103628"/>
          </a:xfrm>
          <a:noFill/>
        </p:spPr>
        <p:txBody>
          <a:bodyPr/>
          <a:lstStyle/>
          <a:p>
            <a:pPr lvl="0">
              <a:lnSpc>
                <a:spcPts val="5000"/>
              </a:lnSpc>
              <a:defRPr/>
            </a:pPr>
            <a:r>
              <a:rPr lang="en-US" sz="4800" b="1" spc="-150" dirty="0" smtClean="0">
                <a:solidFill>
                  <a:srgbClr val="13275B"/>
                </a:solidFill>
                <a:latin typeface="Arial Black"/>
                <a:cs typeface="Arial Black"/>
              </a:rPr>
              <a:t>Good luck </a:t>
            </a:r>
            <a:br>
              <a:rPr lang="en-US" sz="4800" b="1" spc="-150" dirty="0" smtClean="0">
                <a:solidFill>
                  <a:srgbClr val="13275B"/>
                </a:solidFill>
                <a:latin typeface="Arial Black"/>
                <a:cs typeface="Arial Black"/>
              </a:rPr>
            </a:br>
            <a:r>
              <a:rPr lang="en-US" sz="4800" b="1" spc="-150" dirty="0" smtClean="0">
                <a:solidFill>
                  <a:srgbClr val="13275B"/>
                </a:solidFill>
                <a:latin typeface="Arial Black"/>
                <a:cs typeface="Arial Black"/>
              </a:rPr>
              <a:t>and </a:t>
            </a:r>
            <a:br>
              <a:rPr lang="en-US" sz="4800" b="1" spc="-150" dirty="0" smtClean="0">
                <a:solidFill>
                  <a:srgbClr val="13275B"/>
                </a:solidFill>
                <a:latin typeface="Arial Black"/>
                <a:cs typeface="Arial Black"/>
              </a:rPr>
            </a:br>
            <a:r>
              <a:rPr lang="en-US" sz="4800" b="1" spc="-150" dirty="0" smtClean="0">
                <a:solidFill>
                  <a:srgbClr val="13275B"/>
                </a:solidFill>
                <a:latin typeface="Arial Black"/>
                <a:cs typeface="Arial Black"/>
              </a:rPr>
              <a:t>have a </a:t>
            </a:r>
            <a:br>
              <a:rPr lang="en-US" sz="4800" b="1" spc="-150" dirty="0" smtClean="0">
                <a:solidFill>
                  <a:srgbClr val="13275B"/>
                </a:solidFill>
                <a:latin typeface="Arial Black"/>
                <a:cs typeface="Arial Black"/>
              </a:rPr>
            </a:br>
            <a:r>
              <a:rPr lang="en-US" sz="4800" b="1" spc="-150" dirty="0" smtClean="0">
                <a:solidFill>
                  <a:srgbClr val="13275B"/>
                </a:solidFill>
                <a:latin typeface="Arial Black"/>
                <a:cs typeface="Arial Black"/>
              </a:rPr>
              <a:t>great </a:t>
            </a:r>
            <a:r>
              <a:rPr lang="en-US" sz="4800" b="1" spc="-150" dirty="0">
                <a:solidFill>
                  <a:srgbClr val="13275B"/>
                </a:solidFill>
                <a:latin typeface="Arial Black"/>
                <a:cs typeface="Arial Black"/>
              </a:rPr>
              <a:t>s</a:t>
            </a:r>
            <a:r>
              <a:rPr lang="en-US" sz="4800" b="1" spc="-150" dirty="0" smtClean="0">
                <a:solidFill>
                  <a:srgbClr val="13275B"/>
                </a:solidFill>
                <a:latin typeface="Arial Black"/>
                <a:cs typeface="Arial Black"/>
              </a:rPr>
              <a:t>emester!</a:t>
            </a:r>
            <a:r>
              <a:rPr lang="en-US" sz="3600" b="1" spc="-150" dirty="0" smtClean="0">
                <a:solidFill>
                  <a:srgbClr val="13275B"/>
                </a:solidFill>
                <a:latin typeface="Arial Black"/>
                <a:cs typeface="Arial Black"/>
              </a:rPr>
              <a:t/>
            </a:r>
            <a:br>
              <a:rPr lang="en-US" sz="3600" b="1" spc="-150" dirty="0" smtClean="0">
                <a:solidFill>
                  <a:srgbClr val="13275B"/>
                </a:solidFill>
                <a:latin typeface="Arial Black"/>
                <a:cs typeface="Arial Black"/>
              </a:rPr>
            </a:br>
            <a:r>
              <a:rPr lang="en-US" sz="3600" b="1" spc="-150" dirty="0" smtClean="0">
                <a:solidFill>
                  <a:srgbClr val="13275B"/>
                </a:solidFill>
                <a:latin typeface="Arial Black"/>
                <a:cs typeface="Arial Black"/>
              </a:rPr>
              <a:t/>
            </a:r>
            <a:br>
              <a:rPr lang="en-US" sz="3600" b="1" spc="-150" dirty="0" smtClean="0">
                <a:solidFill>
                  <a:srgbClr val="13275B"/>
                </a:solidFill>
                <a:latin typeface="Arial Black"/>
                <a:cs typeface="Arial Black"/>
              </a:rPr>
            </a:br>
            <a:endParaRPr lang="en-US" sz="3600" b="1" spc="-150" dirty="0">
              <a:solidFill>
                <a:srgbClr val="13275B"/>
              </a:solidFill>
              <a:latin typeface="Arial Black"/>
              <a:cs typeface="Arial Black"/>
            </a:endParaRPr>
          </a:p>
        </p:txBody>
      </p:sp>
      <p:sp>
        <p:nvSpPr>
          <p:cNvPr id="13" name="Rectangle 12"/>
          <p:cNvSpPr/>
          <p:nvPr/>
        </p:nvSpPr>
        <p:spPr>
          <a:xfrm>
            <a:off x="3845563" y="2588419"/>
            <a:ext cx="206181" cy="527773"/>
          </a:xfrm>
          <a:prstGeom prst="rect">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43896" y="6198798"/>
            <a:ext cx="3380904" cy="100931"/>
          </a:xfrm>
          <a:prstGeom prst="rect">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819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569051" cy="685800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rot="16200000">
            <a:off x="-2700625" y="3046979"/>
            <a:ext cx="5904326" cy="503071"/>
          </a:xfrm>
          <a:prstGeom prst="rect">
            <a:avLst/>
          </a:prstGeom>
          <a:noFill/>
        </p:spPr>
        <p:txBody>
          <a:bodyPr vert="horz" lIns="91440" tIns="45720" rIns="91440" bIns="45720" rtlCol="0" anchor="t">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000" b="1" i="0" u="none" strike="noStrike" kern="1200" cap="none" spc="-150" normalizeH="0" baseline="0" noProof="0" dirty="0" smtClean="0">
                <a:ln>
                  <a:noFill/>
                </a:ln>
                <a:solidFill>
                  <a:schemeClr val="accent4"/>
                </a:solidFill>
                <a:effectLst>
                  <a:outerShdw blurRad="50800" dist="38100" dir="2700000">
                    <a:srgbClr val="000000">
                      <a:alpha val="43000"/>
                    </a:srgbClr>
                  </a:outerShdw>
                </a:effectLst>
                <a:uLnTx/>
                <a:uFillTx/>
                <a:latin typeface="Arial Black"/>
                <a:ea typeface="+mj-ea"/>
                <a:cs typeface="Arial Black"/>
              </a:rPr>
              <a:t>College Services</a:t>
            </a:r>
            <a:endParaRPr kumimoji="0" lang="en-US" sz="3000" b="1" i="0" u="none" strike="noStrike" kern="1200" cap="none" spc="-150" normalizeH="0" baseline="0" noProof="0" dirty="0">
              <a:ln>
                <a:noFill/>
              </a:ln>
              <a:solidFill>
                <a:schemeClr val="accent4"/>
              </a:solidFill>
              <a:effectLst>
                <a:outerShdw blurRad="50800" dist="38100" dir="2700000">
                  <a:srgbClr val="000000">
                    <a:alpha val="43000"/>
                  </a:srgbClr>
                </a:outerShdw>
              </a:effectLst>
              <a:uLnTx/>
              <a:uFillTx/>
              <a:latin typeface="Arial Black"/>
              <a:ea typeface="+mj-ea"/>
              <a:cs typeface="Arial Black"/>
            </a:endParaRPr>
          </a:p>
        </p:txBody>
      </p:sp>
      <p:sp>
        <p:nvSpPr>
          <p:cNvPr id="9" name="Rectangle 8"/>
          <p:cNvSpPr/>
          <p:nvPr/>
        </p:nvSpPr>
        <p:spPr>
          <a:xfrm>
            <a:off x="140202" y="6522986"/>
            <a:ext cx="321638" cy="90710"/>
          </a:xfrm>
          <a:prstGeom prst="rect">
            <a:avLst/>
          </a:prstGeom>
          <a:solidFill>
            <a:srgbClr val="C478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173663" y="0"/>
            <a:ext cx="3970338" cy="1360673"/>
          </a:xfrm>
          <a:prstGeom prst="rect">
            <a:avLst/>
          </a:prstGeom>
          <a:solidFill>
            <a:srgbClr val="C478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715287" y="1206558"/>
            <a:ext cx="7166751" cy="5089940"/>
          </a:xfrm>
          <a:prstGeom prst="rect">
            <a:avLst/>
          </a:prstGeom>
        </p:spPr>
        <p:txBody>
          <a:bodyPr vert="horz" lIns="91440" tIns="45720" rIns="91440" bIns="45720" rtlCol="0">
            <a:normAutofit/>
          </a:bodyPr>
          <a:lstStyle/>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kumimoji="0" lang="en-US" sz="2200" b="0" i="0" u="none" strike="noStrike" kern="1200" cap="none" spc="0" normalizeH="0" baseline="0" noProof="0" dirty="0" smtClean="0">
                <a:ln>
                  <a:noFill/>
                </a:ln>
                <a:solidFill>
                  <a:schemeClr val="accent3">
                    <a:lumMod val="50000"/>
                  </a:schemeClr>
                </a:solidFill>
                <a:effectLst/>
                <a:uLnTx/>
                <a:uFillTx/>
                <a:latin typeface="+mn-lt"/>
                <a:ea typeface="+mn-ea"/>
                <a:cs typeface="+mn-cs"/>
              </a:rPr>
              <a:t>Library Services</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dirty="0" smtClean="0">
                <a:solidFill>
                  <a:schemeClr val="accent3">
                    <a:lumMod val="50000"/>
                  </a:schemeClr>
                </a:solidFill>
              </a:rPr>
              <a:t>Career Centers</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kumimoji="0" lang="en-US" sz="2200" b="0" i="0" u="none" strike="noStrike" kern="1200" cap="none" spc="0" normalizeH="0" baseline="0" noProof="0" dirty="0" smtClean="0">
                <a:ln>
                  <a:noFill/>
                </a:ln>
                <a:solidFill>
                  <a:schemeClr val="accent3">
                    <a:lumMod val="50000"/>
                  </a:schemeClr>
                </a:solidFill>
                <a:effectLst/>
                <a:uLnTx/>
                <a:uFillTx/>
                <a:latin typeface="+mn-lt"/>
                <a:ea typeface="+mn-ea"/>
                <a:cs typeface="+mn-cs"/>
              </a:rPr>
              <a:t>Counseling</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dirty="0" smtClean="0">
                <a:solidFill>
                  <a:schemeClr val="accent3">
                    <a:lumMod val="50000"/>
                  </a:schemeClr>
                </a:solidFill>
              </a:rPr>
              <a:t>Diversity Relations</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kumimoji="0" lang="en-US" sz="2200" b="0" i="0" u="none" strike="noStrike" kern="1200" cap="none" spc="0" normalizeH="0" baseline="0" noProof="0" dirty="0" smtClean="0">
                <a:ln>
                  <a:noFill/>
                </a:ln>
                <a:solidFill>
                  <a:schemeClr val="accent3">
                    <a:lumMod val="50000"/>
                  </a:schemeClr>
                </a:solidFill>
                <a:effectLst/>
                <a:uLnTx/>
                <a:uFillTx/>
                <a:latin typeface="+mn-lt"/>
                <a:ea typeface="+mn-ea"/>
                <a:cs typeface="+mn-cs"/>
              </a:rPr>
              <a:t>Employment</a:t>
            </a:r>
            <a:r>
              <a:rPr kumimoji="0" lang="en-US" sz="2200" b="0" i="0" u="none" strike="noStrike" kern="1200" cap="none" spc="0" normalizeH="0" noProof="0" dirty="0" smtClean="0">
                <a:ln>
                  <a:noFill/>
                </a:ln>
                <a:solidFill>
                  <a:schemeClr val="accent3">
                    <a:lumMod val="50000"/>
                  </a:schemeClr>
                </a:solidFill>
                <a:effectLst/>
                <a:uLnTx/>
                <a:uFillTx/>
                <a:latin typeface="+mn-lt"/>
                <a:ea typeface="+mn-ea"/>
                <a:cs typeface="+mn-cs"/>
              </a:rPr>
              <a:t> Services</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baseline="0" dirty="0" smtClean="0">
                <a:solidFill>
                  <a:schemeClr val="accent3">
                    <a:lumMod val="50000"/>
                  </a:schemeClr>
                </a:solidFill>
              </a:rPr>
              <a:t>Financial</a:t>
            </a:r>
            <a:r>
              <a:rPr lang="en-US" sz="2200" dirty="0" smtClean="0">
                <a:solidFill>
                  <a:schemeClr val="accent3">
                    <a:lumMod val="50000"/>
                  </a:schemeClr>
                </a:solidFill>
              </a:rPr>
              <a:t> Aid</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kumimoji="0" lang="en-US" sz="2200" b="0" i="0" u="none" strike="noStrike" kern="1200" cap="none" spc="0" normalizeH="0" baseline="0" noProof="0" dirty="0" smtClean="0">
                <a:ln>
                  <a:noFill/>
                </a:ln>
                <a:solidFill>
                  <a:schemeClr val="accent3">
                    <a:lumMod val="50000"/>
                  </a:schemeClr>
                </a:solidFill>
                <a:effectLst/>
                <a:uLnTx/>
                <a:uFillTx/>
                <a:latin typeface="+mn-lt"/>
                <a:ea typeface="+mn-ea"/>
                <a:cs typeface="+mn-cs"/>
              </a:rPr>
              <a:t>Student</a:t>
            </a:r>
            <a:r>
              <a:rPr kumimoji="0" lang="en-US" sz="2200" b="0" i="0" u="none" strike="noStrike" kern="1200" cap="none" spc="0" normalizeH="0" noProof="0" dirty="0" smtClean="0">
                <a:ln>
                  <a:noFill/>
                </a:ln>
                <a:solidFill>
                  <a:schemeClr val="accent3">
                    <a:lumMod val="50000"/>
                  </a:schemeClr>
                </a:solidFill>
                <a:effectLst/>
                <a:uLnTx/>
                <a:uFillTx/>
                <a:latin typeface="+mn-lt"/>
                <a:ea typeface="+mn-ea"/>
                <a:cs typeface="+mn-cs"/>
              </a:rPr>
              <a:t> Life</a:t>
            </a:r>
          </a:p>
          <a:p>
            <a:pPr lvl="0" indent="-463550" defTabSz="914400">
              <a:spcBef>
                <a:spcPts val="800"/>
              </a:spcBef>
              <a:buClr>
                <a:schemeClr val="accent3">
                  <a:lumMod val="50000"/>
                </a:schemeClr>
              </a:buClr>
              <a:buSzPct val="95000"/>
              <a:buFont typeface="Wingdings" charset="2"/>
              <a:buChar char="§"/>
              <a:defRPr/>
            </a:pPr>
            <a:r>
              <a:rPr lang="en-US" sz="2200" dirty="0">
                <a:solidFill>
                  <a:schemeClr val="accent3">
                    <a:lumMod val="50000"/>
                  </a:schemeClr>
                </a:solidFill>
              </a:rPr>
              <a:t>Non-traditional </a:t>
            </a:r>
            <a:r>
              <a:rPr lang="en-US" sz="2200" dirty="0" smtClean="0">
                <a:solidFill>
                  <a:schemeClr val="accent3">
                    <a:lumMod val="50000"/>
                  </a:schemeClr>
                </a:solidFill>
              </a:rPr>
              <a:t>Occupations</a:t>
            </a:r>
            <a:endParaRPr kumimoji="0" lang="en-US" sz="2200" b="0" i="0" u="none" strike="noStrike" kern="1200" cap="none" spc="0" normalizeH="0" noProof="0" dirty="0" smtClean="0">
              <a:ln>
                <a:noFill/>
              </a:ln>
              <a:solidFill>
                <a:schemeClr val="accent3">
                  <a:lumMod val="50000"/>
                </a:schemeClr>
              </a:solidFill>
              <a:effectLst/>
              <a:uLnTx/>
              <a:uFillTx/>
              <a:latin typeface="+mn-lt"/>
              <a:ea typeface="+mn-ea"/>
              <a:cs typeface="+mn-cs"/>
            </a:endParaRP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baseline="0" dirty="0" smtClean="0">
                <a:solidFill>
                  <a:schemeClr val="accent3">
                    <a:lumMod val="50000"/>
                  </a:schemeClr>
                </a:solidFill>
              </a:rPr>
              <a:t>Academic Advisors</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baseline="0" dirty="0" smtClean="0">
                <a:solidFill>
                  <a:schemeClr val="accent3">
                    <a:lumMod val="50000"/>
                  </a:schemeClr>
                </a:solidFill>
              </a:rPr>
              <a:t>Student</a:t>
            </a:r>
            <a:r>
              <a:rPr lang="en-US" sz="2200" dirty="0" smtClean="0">
                <a:solidFill>
                  <a:schemeClr val="accent3">
                    <a:lumMod val="50000"/>
                  </a:schemeClr>
                </a:solidFill>
              </a:rPr>
              <a:t> Success Center</a:t>
            </a:r>
          </a:p>
          <a:p>
            <a:pPr marL="0" marR="0" lvl="0" indent="-463550" algn="l" defTabSz="914400" rtl="0" eaLnBrk="1" fontAlgn="auto" latinLnBrk="0" hangingPunct="1">
              <a:lnSpc>
                <a:spcPct val="100000"/>
              </a:lnSpc>
              <a:spcBef>
                <a:spcPts val="800"/>
              </a:spcBef>
              <a:spcAft>
                <a:spcPts val="0"/>
              </a:spcAft>
              <a:buClr>
                <a:schemeClr val="accent3">
                  <a:lumMod val="50000"/>
                </a:schemeClr>
              </a:buClr>
              <a:buSzPct val="95000"/>
              <a:buFont typeface="Wingdings" charset="2"/>
              <a:buChar char="§"/>
              <a:tabLst/>
              <a:defRPr/>
            </a:pPr>
            <a:r>
              <a:rPr lang="en-US" sz="2200" dirty="0" smtClean="0">
                <a:solidFill>
                  <a:schemeClr val="accent3">
                    <a:lumMod val="50000"/>
                  </a:schemeClr>
                </a:solidFill>
              </a:rPr>
              <a:t>Disability Resource Center (DRC)</a:t>
            </a:r>
            <a:endParaRPr kumimoji="0" lang="en-US" sz="2200" b="0" i="0" u="none" strike="noStrike" kern="1200" cap="none" spc="0" normalizeH="0" baseline="0" noProof="0" dirty="0" smtClean="0">
              <a:ln>
                <a:noFill/>
              </a:ln>
              <a:solidFill>
                <a:schemeClr val="accent3">
                  <a:lumMod val="50000"/>
                </a:schemeClr>
              </a:solidFill>
              <a:effectLst/>
              <a:uLnTx/>
              <a:uFillTx/>
              <a:latin typeface="+mn-lt"/>
              <a:ea typeface="+mn-ea"/>
              <a:cs typeface="+mn-cs"/>
            </a:endParaRPr>
          </a:p>
        </p:txBody>
      </p:sp>
      <p:pic>
        <p:nvPicPr>
          <p:cNvPr id="10" name="Picture 9" descr="Moraine Park-blac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24868"/>
              <a:stretch>
                <a:fillRect/>
              </a:stretch>
            </p:blipFill>
          </mc:Choice>
          <mc:Fallback>
            <p:blipFill>
              <a:blip r:embed="rId4"/>
              <a:srcRect l="24868"/>
              <a:stretch>
                <a:fillRect/>
              </a:stretch>
            </p:blipFill>
          </mc:Fallback>
        </mc:AlternateContent>
        <p:spPr>
          <a:xfrm>
            <a:off x="5739999" y="153501"/>
            <a:ext cx="2769360" cy="1039327"/>
          </a:xfrm>
          <a:prstGeom prst="rect">
            <a:avLst/>
          </a:prstGeom>
        </p:spPr>
      </p:pic>
      <p:pic>
        <p:nvPicPr>
          <p:cNvPr id="13" name="Picture 12" descr="912231.jpg"/>
          <p:cNvPicPr>
            <a:picLocks noChangeAspect="1"/>
          </p:cNvPicPr>
          <p:nvPr/>
        </p:nvPicPr>
        <p:blipFill>
          <a:blip r:embed="rId5">
            <a:duotone>
              <a:prstClr val="black"/>
              <a:schemeClr val="tx2">
                <a:tint val="45000"/>
                <a:satMod val="400000"/>
              </a:schemeClr>
            </a:duotone>
            <a:alphaModFix amt="88000"/>
          </a:blip>
          <a:srcRect r="546" b="42767"/>
          <a:stretch>
            <a:fillRect/>
          </a:stretch>
        </p:blipFill>
        <p:spPr>
          <a:xfrm>
            <a:off x="5173662" y="5144372"/>
            <a:ext cx="3970337" cy="1713628"/>
          </a:xfrm>
          <a:prstGeom prst="rect">
            <a:avLst/>
          </a:prstGeom>
        </p:spPr>
      </p:pic>
      <p:sp>
        <p:nvSpPr>
          <p:cNvPr id="14" name="Title 1"/>
          <p:cNvSpPr txBox="1">
            <a:spLocks/>
          </p:cNvSpPr>
          <p:nvPr/>
        </p:nvSpPr>
        <p:spPr>
          <a:xfrm>
            <a:off x="569052" y="163217"/>
            <a:ext cx="8458200" cy="14325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dirty="0" smtClean="0"/>
              <a:t>College Services:</a:t>
            </a:r>
            <a:endParaRPr lang="en-US" sz="4000" dirty="0"/>
          </a:p>
        </p:txBody>
      </p:sp>
    </p:spTree>
    <p:extLst>
      <p:ext uri="{BB962C8B-B14F-4D97-AF65-F5344CB8AC3E}">
        <p14:creationId xmlns:p14="http://schemas.microsoft.com/office/powerpoint/2010/main" val="2593723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26529"/>
            <a:ext cx="8458200" cy="1432560"/>
          </a:xfrm>
        </p:spPr>
        <p:txBody>
          <a:bodyPr>
            <a:noAutofit/>
          </a:bodyPr>
          <a:lstStyle/>
          <a:p>
            <a:pPr algn="ctr"/>
            <a:r>
              <a:rPr lang="en-US" sz="4000" dirty="0" smtClean="0"/>
              <a:t>Student Success Center</a:t>
            </a:r>
            <a:endParaRPr lang="en-US" sz="4000" dirty="0"/>
          </a:p>
        </p:txBody>
      </p:sp>
      <p:sp>
        <p:nvSpPr>
          <p:cNvPr id="3" name="Content Placeholder 2"/>
          <p:cNvSpPr>
            <a:spLocks noGrp="1"/>
          </p:cNvSpPr>
          <p:nvPr>
            <p:ph idx="1"/>
          </p:nvPr>
        </p:nvSpPr>
        <p:spPr>
          <a:xfrm>
            <a:off x="772927" y="1343802"/>
            <a:ext cx="7239000" cy="4398336"/>
          </a:xfrm>
        </p:spPr>
        <p:txBody>
          <a:bodyPr>
            <a:normAutofit/>
          </a:bodyPr>
          <a:lstStyle/>
          <a:p>
            <a:pPr lvl="1"/>
            <a:r>
              <a:rPr lang="en-US" sz="2800" dirty="0" smtClean="0"/>
              <a:t>Strengthen reading, writing, math, </a:t>
            </a:r>
          </a:p>
          <a:p>
            <a:pPr marL="457200" lvl="1" indent="0">
              <a:buNone/>
            </a:pPr>
            <a:r>
              <a:rPr lang="en-US" sz="2800" dirty="0"/>
              <a:t>	</a:t>
            </a:r>
            <a:r>
              <a:rPr lang="en-US" sz="2800" dirty="0" smtClean="0"/>
              <a:t>or study skills</a:t>
            </a:r>
          </a:p>
          <a:p>
            <a:pPr lvl="1"/>
            <a:r>
              <a:rPr lang="en-US" sz="2800" dirty="0" smtClean="0"/>
              <a:t>Assistance with coursework </a:t>
            </a:r>
          </a:p>
          <a:p>
            <a:pPr lvl="1"/>
            <a:r>
              <a:rPr lang="en-US" sz="2800" dirty="0" smtClean="0"/>
              <a:t>Preparation for </a:t>
            </a:r>
            <a:r>
              <a:rPr lang="en-US" sz="2800" dirty="0" err="1" smtClean="0"/>
              <a:t>Accuplacer</a:t>
            </a:r>
            <a:r>
              <a:rPr lang="en-US" sz="2800" dirty="0" smtClean="0"/>
              <a:t> exam</a:t>
            </a:r>
          </a:p>
          <a:p>
            <a:pPr lvl="1"/>
            <a:r>
              <a:rPr lang="en-US" sz="2800" dirty="0" smtClean="0"/>
              <a:t>Students may be referred by instructor or can seek assistance on their own</a:t>
            </a:r>
          </a:p>
        </p:txBody>
      </p:sp>
      <p:sp>
        <p:nvSpPr>
          <p:cNvPr id="4" name="Rectangle 3"/>
          <p:cNvSpPr/>
          <p:nvPr/>
        </p:nvSpPr>
        <p:spPr>
          <a:xfrm>
            <a:off x="1" y="5176838"/>
            <a:ext cx="9143999" cy="1681162"/>
          </a:xfrm>
          <a:prstGeom prst="rect">
            <a:avLst/>
          </a:prstGeom>
          <a:solidFill>
            <a:srgbClr val="1327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881548" y="6148332"/>
            <a:ext cx="3380904" cy="100931"/>
          </a:xfrm>
          <a:prstGeom prst="rect">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649219" y="5514155"/>
            <a:ext cx="3845562" cy="651001"/>
          </a:xfrm>
          <a:prstGeom prst="rect">
            <a:avLst/>
          </a:prstGeom>
          <a:noFill/>
        </p:spPr>
        <p:txBody>
          <a:bodyPr vert="horz" lIns="91440" tIns="45720" rIns="91440" bIns="45720" rtlCol="0" anchor="t">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200" b="1" i="0" u="none" strike="noStrike" kern="1200" cap="none" spc="-150" normalizeH="0" baseline="0" noProof="0" dirty="0" smtClean="0">
                <a:ln>
                  <a:noFill/>
                </a:ln>
                <a:solidFill>
                  <a:srgbClr val="4BACC6"/>
                </a:solidFill>
                <a:effectLst>
                  <a:outerShdw blurRad="50800" dist="38100" dir="2700000">
                    <a:srgbClr val="000000">
                      <a:alpha val="43000"/>
                    </a:srgbClr>
                  </a:outerShdw>
                </a:effectLst>
                <a:uLnTx/>
                <a:uFillTx/>
                <a:latin typeface="Arial Black"/>
                <a:ea typeface="+mj-ea"/>
                <a:cs typeface="Arial Black"/>
              </a:rPr>
              <a:t>FUTUREMAKERS</a:t>
            </a:r>
            <a:endParaRPr kumimoji="0" lang="en-US" sz="3200" b="1" i="0" u="none" strike="noStrike" kern="1200" cap="none" spc="-150" normalizeH="0" baseline="0" noProof="0" dirty="0">
              <a:ln>
                <a:noFill/>
              </a:ln>
              <a:solidFill>
                <a:srgbClr val="4BACC6"/>
              </a:solidFill>
              <a:effectLst>
                <a:outerShdw blurRad="50800" dist="38100" dir="2700000">
                  <a:srgbClr val="000000">
                    <a:alpha val="43000"/>
                  </a:srgbClr>
                </a:outerShdw>
              </a:effectLst>
              <a:uLnTx/>
              <a:uFillTx/>
              <a:latin typeface="Arial Black"/>
              <a:ea typeface="+mj-ea"/>
              <a:cs typeface="Arial Black"/>
            </a:endParaRPr>
          </a:p>
        </p:txBody>
      </p:sp>
    </p:spTree>
    <p:extLst>
      <p:ext uri="{BB962C8B-B14F-4D97-AF65-F5344CB8AC3E}">
        <p14:creationId xmlns:p14="http://schemas.microsoft.com/office/powerpoint/2010/main" val="739768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393" y="137162"/>
            <a:ext cx="8458200" cy="1432560"/>
          </a:xfrm>
        </p:spPr>
        <p:txBody>
          <a:bodyPr>
            <a:noAutofit/>
          </a:bodyPr>
          <a:lstStyle/>
          <a:p>
            <a:pPr algn="ctr"/>
            <a:r>
              <a:rPr lang="en-US" sz="4000" dirty="0" smtClean="0"/>
              <a:t>Disability Resource Center (DRC)</a:t>
            </a:r>
            <a:endParaRPr lang="en-US" sz="4000" dirty="0"/>
          </a:p>
        </p:txBody>
      </p:sp>
      <p:sp>
        <p:nvSpPr>
          <p:cNvPr id="3" name="Content Placeholder 2"/>
          <p:cNvSpPr>
            <a:spLocks noGrp="1"/>
          </p:cNvSpPr>
          <p:nvPr>
            <p:ph idx="1"/>
          </p:nvPr>
        </p:nvSpPr>
        <p:spPr>
          <a:xfrm>
            <a:off x="772927" y="1343802"/>
            <a:ext cx="7239000" cy="4398336"/>
          </a:xfrm>
        </p:spPr>
        <p:txBody>
          <a:bodyPr>
            <a:normAutofit fontScale="92500" lnSpcReduction="10000"/>
          </a:bodyPr>
          <a:lstStyle/>
          <a:p>
            <a:pPr lvl="1"/>
            <a:r>
              <a:rPr lang="en-US" sz="2800" dirty="0"/>
              <a:t>Disabilities served (but not limited to):</a:t>
            </a:r>
          </a:p>
          <a:p>
            <a:pPr lvl="2"/>
            <a:r>
              <a:rPr lang="en-US" sz="1800" dirty="0"/>
              <a:t>Learning/Cognitive</a:t>
            </a:r>
          </a:p>
          <a:p>
            <a:pPr lvl="2"/>
            <a:r>
              <a:rPr lang="en-US" sz="1800" dirty="0"/>
              <a:t>Physical/Mobility</a:t>
            </a:r>
          </a:p>
          <a:p>
            <a:pPr lvl="2"/>
            <a:r>
              <a:rPr lang="en-US" sz="1800" dirty="0"/>
              <a:t>Visual/Blind</a:t>
            </a:r>
          </a:p>
          <a:p>
            <a:pPr lvl="2"/>
            <a:r>
              <a:rPr lang="en-US" sz="1800" dirty="0"/>
              <a:t>Speech/Language</a:t>
            </a:r>
          </a:p>
          <a:p>
            <a:pPr lvl="2"/>
            <a:r>
              <a:rPr lang="en-US" sz="1800" dirty="0"/>
              <a:t>Deaf/Hard of </a:t>
            </a:r>
            <a:r>
              <a:rPr lang="en-US" sz="1800" dirty="0" smtClean="0"/>
              <a:t>Hearing</a:t>
            </a:r>
            <a:endParaRPr lang="en-US" sz="2800" dirty="0" smtClean="0"/>
          </a:p>
          <a:p>
            <a:pPr lvl="1"/>
            <a:r>
              <a:rPr lang="en-US" sz="2800" dirty="0" smtClean="0"/>
              <a:t>Accommodations may include:</a:t>
            </a:r>
          </a:p>
          <a:p>
            <a:pPr lvl="2"/>
            <a:r>
              <a:rPr lang="en-US" sz="1800" dirty="0" smtClean="0"/>
              <a:t>Alternative Testing</a:t>
            </a:r>
          </a:p>
          <a:p>
            <a:pPr lvl="2"/>
            <a:r>
              <a:rPr lang="en-US" sz="1800" dirty="0" smtClean="0"/>
              <a:t>Assistive technology</a:t>
            </a:r>
          </a:p>
          <a:p>
            <a:pPr lvl="2"/>
            <a:r>
              <a:rPr lang="en-US" sz="1800" dirty="0" err="1" smtClean="0"/>
              <a:t>Notetaking</a:t>
            </a:r>
            <a:endParaRPr lang="en-US" sz="1800" dirty="0" smtClean="0"/>
          </a:p>
          <a:p>
            <a:pPr lvl="2"/>
            <a:r>
              <a:rPr lang="en-US" sz="1800" dirty="0" smtClean="0"/>
              <a:t>Peer Tutoring</a:t>
            </a:r>
          </a:p>
          <a:p>
            <a:pPr lvl="2"/>
            <a:r>
              <a:rPr lang="en-US" sz="1800" dirty="0" smtClean="0"/>
              <a:t>Scribing</a:t>
            </a:r>
          </a:p>
          <a:p>
            <a:pPr lvl="2"/>
            <a:r>
              <a:rPr lang="en-US" sz="1800" dirty="0" smtClean="0"/>
              <a:t>Sign Language</a:t>
            </a:r>
          </a:p>
          <a:p>
            <a:pPr marL="914400" lvl="2" indent="0">
              <a:buNone/>
            </a:pPr>
            <a:endParaRPr lang="en-US" sz="2600" dirty="0" smtClean="0"/>
          </a:p>
          <a:p>
            <a:pPr lvl="1"/>
            <a:endParaRPr lang="en-US" sz="2800" dirty="0" smtClean="0"/>
          </a:p>
        </p:txBody>
      </p:sp>
      <p:sp>
        <p:nvSpPr>
          <p:cNvPr id="7" name="Rectangle 6"/>
          <p:cNvSpPr/>
          <p:nvPr/>
        </p:nvSpPr>
        <p:spPr>
          <a:xfrm>
            <a:off x="5173662" y="5497327"/>
            <a:ext cx="3970338" cy="1360673"/>
          </a:xfrm>
          <a:prstGeom prst="rect">
            <a:avLst/>
          </a:prstGeom>
          <a:solidFill>
            <a:srgbClr val="C478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Moraine Park-blac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24868"/>
              <a:stretch>
                <a:fillRect/>
              </a:stretch>
            </p:blipFill>
          </mc:Choice>
          <mc:Fallback>
            <p:blipFill>
              <a:blip r:embed="rId4"/>
              <a:srcRect l="24868"/>
              <a:stretch>
                <a:fillRect/>
              </a:stretch>
            </p:blipFill>
          </mc:Fallback>
        </mc:AlternateContent>
        <p:spPr>
          <a:xfrm>
            <a:off x="5774151" y="5657999"/>
            <a:ext cx="2769360" cy="1039327"/>
          </a:xfrm>
          <a:prstGeom prst="rect">
            <a:avLst/>
          </a:prstGeom>
        </p:spPr>
      </p:pic>
    </p:spTree>
    <p:extLst>
      <p:ext uri="{BB962C8B-B14F-4D97-AF65-F5344CB8AC3E}">
        <p14:creationId xmlns:p14="http://schemas.microsoft.com/office/powerpoint/2010/main" val="2622788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393" y="137162"/>
            <a:ext cx="8458200" cy="1432560"/>
          </a:xfrm>
        </p:spPr>
        <p:txBody>
          <a:bodyPr>
            <a:noAutofit/>
          </a:bodyPr>
          <a:lstStyle/>
          <a:p>
            <a:pPr algn="ctr"/>
            <a:r>
              <a:rPr lang="en-US" sz="4000" dirty="0" smtClean="0"/>
              <a:t>Academic Advisors</a:t>
            </a:r>
            <a:endParaRPr lang="en-US" sz="4000" dirty="0"/>
          </a:p>
        </p:txBody>
      </p:sp>
      <p:sp>
        <p:nvSpPr>
          <p:cNvPr id="3" name="Content Placeholder 2"/>
          <p:cNvSpPr>
            <a:spLocks noGrp="1"/>
          </p:cNvSpPr>
          <p:nvPr>
            <p:ph idx="1"/>
          </p:nvPr>
        </p:nvSpPr>
        <p:spPr>
          <a:xfrm>
            <a:off x="772927" y="1343802"/>
            <a:ext cx="7239000" cy="4398336"/>
          </a:xfrm>
        </p:spPr>
        <p:txBody>
          <a:bodyPr>
            <a:normAutofit/>
          </a:bodyPr>
          <a:lstStyle/>
          <a:p>
            <a:pPr lvl="1"/>
            <a:r>
              <a:rPr lang="en-US" sz="2800" dirty="0" smtClean="0"/>
              <a:t>Available to help choose courses</a:t>
            </a:r>
          </a:p>
          <a:p>
            <a:pPr lvl="1"/>
            <a:r>
              <a:rPr lang="en-US" sz="2800" dirty="0" smtClean="0"/>
              <a:t>Help with getting registered for courses</a:t>
            </a:r>
          </a:p>
          <a:p>
            <a:pPr lvl="1"/>
            <a:r>
              <a:rPr lang="en-US" sz="2800" dirty="0" smtClean="0"/>
              <a:t>Create long-term plan for program completion</a:t>
            </a:r>
          </a:p>
          <a:p>
            <a:pPr lvl="1"/>
            <a:r>
              <a:rPr lang="en-US" sz="2800" dirty="0" smtClean="0"/>
              <a:t>“Go to” person to help you navigate through the college and your program</a:t>
            </a:r>
          </a:p>
          <a:p>
            <a:pPr marL="457200" lvl="1" indent="0">
              <a:buNone/>
            </a:pPr>
            <a:endParaRPr lang="en-US" sz="2800" dirty="0" smtClean="0"/>
          </a:p>
        </p:txBody>
      </p:sp>
      <p:sp>
        <p:nvSpPr>
          <p:cNvPr id="4" name="Rectangle 3"/>
          <p:cNvSpPr/>
          <p:nvPr/>
        </p:nvSpPr>
        <p:spPr>
          <a:xfrm>
            <a:off x="1" y="5176838"/>
            <a:ext cx="9143999" cy="1681162"/>
          </a:xfrm>
          <a:prstGeom prst="rect">
            <a:avLst/>
          </a:prstGeom>
          <a:solidFill>
            <a:srgbClr val="1327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881548" y="6148332"/>
            <a:ext cx="3380904" cy="100931"/>
          </a:xfrm>
          <a:prstGeom prst="rect">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649219" y="5514155"/>
            <a:ext cx="3845562" cy="651001"/>
          </a:xfrm>
          <a:prstGeom prst="rect">
            <a:avLst/>
          </a:prstGeom>
          <a:noFill/>
        </p:spPr>
        <p:txBody>
          <a:bodyPr vert="horz" lIns="91440" tIns="45720" rIns="91440" bIns="45720" rtlCol="0" anchor="t">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200" b="1" i="0" u="none" strike="noStrike" kern="1200" cap="none" spc="-150" normalizeH="0" baseline="0" noProof="0" dirty="0" smtClean="0">
                <a:ln>
                  <a:noFill/>
                </a:ln>
                <a:solidFill>
                  <a:srgbClr val="4BACC6"/>
                </a:solidFill>
                <a:effectLst>
                  <a:outerShdw blurRad="50800" dist="38100" dir="2700000">
                    <a:srgbClr val="000000">
                      <a:alpha val="43000"/>
                    </a:srgbClr>
                  </a:outerShdw>
                </a:effectLst>
                <a:uLnTx/>
                <a:uFillTx/>
                <a:latin typeface="Arial Black"/>
                <a:ea typeface="+mj-ea"/>
                <a:cs typeface="Arial Black"/>
              </a:rPr>
              <a:t>FUTUREMAKERS</a:t>
            </a:r>
            <a:endParaRPr kumimoji="0" lang="en-US" sz="3200" b="1" i="0" u="none" strike="noStrike" kern="1200" cap="none" spc="-150" normalizeH="0" baseline="0" noProof="0" dirty="0">
              <a:ln>
                <a:noFill/>
              </a:ln>
              <a:solidFill>
                <a:srgbClr val="4BACC6"/>
              </a:solidFill>
              <a:effectLst>
                <a:outerShdw blurRad="50800" dist="38100" dir="2700000">
                  <a:srgbClr val="000000">
                    <a:alpha val="43000"/>
                  </a:srgbClr>
                </a:outerShdw>
              </a:effectLst>
              <a:uLnTx/>
              <a:uFillTx/>
              <a:latin typeface="Arial Black"/>
              <a:ea typeface="+mj-ea"/>
              <a:cs typeface="Arial Black"/>
            </a:endParaRPr>
          </a:p>
        </p:txBody>
      </p:sp>
    </p:spTree>
    <p:extLst>
      <p:ext uri="{BB962C8B-B14F-4D97-AF65-F5344CB8AC3E}">
        <p14:creationId xmlns:p14="http://schemas.microsoft.com/office/powerpoint/2010/main" val="4200380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569051" cy="685800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rot="16200000">
            <a:off x="-2700625" y="3046979"/>
            <a:ext cx="5904326" cy="503071"/>
          </a:xfrm>
          <a:prstGeom prst="rect">
            <a:avLst/>
          </a:prstGeom>
          <a:noFill/>
        </p:spPr>
        <p:txBody>
          <a:bodyPr vert="horz" lIns="91440" tIns="45720" rIns="91440" bIns="45720" rtlCol="0" anchor="t">
            <a:noAutofit/>
          </a:bodyPr>
          <a:lstStyle/>
          <a:p>
            <a:pPr marL="0" marR="0" lvl="0" indent="0" algn="ctr" defTabSz="914400" rtl="0" eaLnBrk="1" fontAlgn="auto" latinLnBrk="0" hangingPunct="1">
              <a:spcBef>
                <a:spcPct val="0"/>
              </a:spcBef>
              <a:spcAft>
                <a:spcPts val="0"/>
              </a:spcAft>
              <a:buClrTx/>
              <a:buSzTx/>
              <a:buFontTx/>
              <a:buNone/>
              <a:tabLst/>
              <a:defRPr/>
            </a:pPr>
            <a:r>
              <a:rPr kumimoji="0" lang="en-US" sz="3000" b="1" i="0" u="none" strike="noStrike" kern="1200" cap="none" spc="-150" normalizeH="0" baseline="0" noProof="0" dirty="0" smtClean="0">
                <a:ln>
                  <a:noFill/>
                </a:ln>
                <a:solidFill>
                  <a:schemeClr val="accent4"/>
                </a:solidFill>
                <a:effectLst>
                  <a:outerShdw blurRad="50800" dist="38100" dir="2700000">
                    <a:srgbClr val="000000">
                      <a:alpha val="43000"/>
                    </a:srgbClr>
                  </a:outerShdw>
                </a:effectLst>
                <a:uLnTx/>
                <a:uFillTx/>
                <a:latin typeface="Arial Black"/>
                <a:ea typeface="+mj-ea"/>
                <a:cs typeface="Arial Black"/>
              </a:rPr>
              <a:t>Scholarship Information</a:t>
            </a:r>
            <a:endParaRPr kumimoji="0" lang="en-US" sz="3000" b="1" i="0" u="none" strike="noStrike" kern="1200" cap="none" spc="-150" normalizeH="0" baseline="0" noProof="0" dirty="0">
              <a:ln>
                <a:noFill/>
              </a:ln>
              <a:solidFill>
                <a:schemeClr val="accent4"/>
              </a:solidFill>
              <a:effectLst>
                <a:outerShdw blurRad="50800" dist="38100" dir="2700000">
                  <a:srgbClr val="000000">
                    <a:alpha val="43000"/>
                  </a:srgbClr>
                </a:outerShdw>
              </a:effectLst>
              <a:uLnTx/>
              <a:uFillTx/>
              <a:latin typeface="Arial Black"/>
              <a:ea typeface="+mj-ea"/>
              <a:cs typeface="Arial Black"/>
            </a:endParaRPr>
          </a:p>
        </p:txBody>
      </p:sp>
      <p:sp>
        <p:nvSpPr>
          <p:cNvPr id="9" name="Rectangle 8"/>
          <p:cNvSpPr/>
          <p:nvPr/>
        </p:nvSpPr>
        <p:spPr>
          <a:xfrm>
            <a:off x="140202" y="6522986"/>
            <a:ext cx="321638" cy="90710"/>
          </a:xfrm>
          <a:prstGeom prst="rect">
            <a:avLst/>
          </a:prstGeom>
          <a:solidFill>
            <a:srgbClr val="C478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173663" y="0"/>
            <a:ext cx="3970338" cy="1360673"/>
          </a:xfrm>
          <a:prstGeom prst="rect">
            <a:avLst/>
          </a:prstGeom>
          <a:solidFill>
            <a:srgbClr val="C478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715287" y="1897703"/>
            <a:ext cx="8226694" cy="2621169"/>
          </a:xfrm>
          <a:prstGeom prst="rect">
            <a:avLst/>
          </a:prstGeom>
        </p:spPr>
        <p:txBody>
          <a:bodyPr vert="horz" lIns="91440" tIns="45720" rIns="91440" bIns="45720" rtlCol="0">
            <a:normAutofit/>
          </a:bodyPr>
          <a:lstStyle/>
          <a:p>
            <a:pPr lvl="2" indent="-463550" defTabSz="914400">
              <a:spcBef>
                <a:spcPts val="800"/>
              </a:spcBef>
              <a:buClr>
                <a:schemeClr val="accent3">
                  <a:lumMod val="50000"/>
                </a:schemeClr>
              </a:buClr>
              <a:buSzPct val="95000"/>
              <a:buFont typeface="Wingdings" charset="2"/>
              <a:buChar char="§"/>
              <a:defRPr/>
            </a:pPr>
            <a:r>
              <a:rPr lang="en-US" sz="2200" baseline="0" dirty="0" smtClean="0">
                <a:solidFill>
                  <a:schemeClr val="accent3">
                    <a:lumMod val="50000"/>
                  </a:schemeClr>
                </a:solidFill>
              </a:rPr>
              <a:t>For a complete</a:t>
            </a:r>
            <a:r>
              <a:rPr lang="en-US" sz="2200" dirty="0" smtClean="0">
                <a:solidFill>
                  <a:schemeClr val="accent3">
                    <a:lumMod val="50000"/>
                  </a:schemeClr>
                </a:solidFill>
              </a:rPr>
              <a:t> list:</a:t>
            </a:r>
          </a:p>
          <a:p>
            <a:pPr lvl="3" indent="-463550" defTabSz="914400">
              <a:spcBef>
                <a:spcPts val="800"/>
              </a:spcBef>
              <a:buClr>
                <a:schemeClr val="accent3">
                  <a:lumMod val="50000"/>
                </a:schemeClr>
              </a:buClr>
              <a:buSzPct val="95000"/>
              <a:buFont typeface="Wingdings" charset="2"/>
              <a:buChar char="§"/>
              <a:defRPr/>
            </a:pPr>
            <a:r>
              <a:rPr lang="en-US" sz="2200" baseline="0" dirty="0" smtClean="0">
                <a:solidFill>
                  <a:schemeClr val="accent3">
                    <a:lumMod val="50000"/>
                  </a:schemeClr>
                </a:solidFill>
              </a:rPr>
              <a:t>Visit</a:t>
            </a:r>
            <a:r>
              <a:rPr lang="en-US" sz="2200" dirty="0" smtClean="0">
                <a:solidFill>
                  <a:schemeClr val="accent3">
                    <a:lumMod val="50000"/>
                  </a:schemeClr>
                </a:solidFill>
              </a:rPr>
              <a:t> the web at </a:t>
            </a:r>
            <a:r>
              <a:rPr lang="en-US" sz="2200" dirty="0" smtClean="0">
                <a:solidFill>
                  <a:schemeClr val="accent3">
                    <a:lumMod val="50000"/>
                  </a:schemeClr>
                </a:solidFill>
                <a:hlinkClick r:id="rId3"/>
              </a:rPr>
              <a:t>www.morainepark.edu</a:t>
            </a:r>
            <a:r>
              <a:rPr lang="en-US" sz="2200" dirty="0" smtClean="0">
                <a:solidFill>
                  <a:schemeClr val="accent3">
                    <a:lumMod val="50000"/>
                  </a:schemeClr>
                </a:solidFill>
              </a:rPr>
              <a:t> </a:t>
            </a:r>
          </a:p>
          <a:p>
            <a:pPr lvl="3" indent="-463550" defTabSz="914400">
              <a:spcBef>
                <a:spcPts val="800"/>
              </a:spcBef>
              <a:buClr>
                <a:schemeClr val="accent3">
                  <a:lumMod val="50000"/>
                </a:schemeClr>
              </a:buClr>
              <a:buSzPct val="95000"/>
              <a:buFont typeface="Wingdings" charset="2"/>
              <a:buChar char="§"/>
              <a:defRPr/>
            </a:pPr>
            <a:r>
              <a:rPr lang="en-US" sz="2200" dirty="0" smtClean="0">
                <a:solidFill>
                  <a:schemeClr val="accent3">
                    <a:lumMod val="50000"/>
                  </a:schemeClr>
                </a:solidFill>
              </a:rPr>
              <a:t>Click on the Financial Aid tab</a:t>
            </a:r>
          </a:p>
          <a:p>
            <a:pPr lvl="3" indent="-463550" defTabSz="914400">
              <a:spcBef>
                <a:spcPts val="800"/>
              </a:spcBef>
              <a:buClr>
                <a:schemeClr val="accent3">
                  <a:lumMod val="50000"/>
                </a:schemeClr>
              </a:buClr>
              <a:buSzPct val="95000"/>
              <a:buFont typeface="Wingdings" charset="2"/>
              <a:buChar char="§"/>
              <a:defRPr/>
            </a:pPr>
            <a:r>
              <a:rPr lang="en-US" sz="2200" dirty="0" smtClean="0">
                <a:solidFill>
                  <a:schemeClr val="accent3">
                    <a:lumMod val="50000"/>
                  </a:schemeClr>
                </a:solidFill>
              </a:rPr>
              <a:t>Click on “Scholarships”</a:t>
            </a:r>
          </a:p>
          <a:p>
            <a:pPr marL="450850" lvl="2" defTabSz="914400">
              <a:spcBef>
                <a:spcPts val="800"/>
              </a:spcBef>
              <a:buClr>
                <a:schemeClr val="accent3">
                  <a:lumMod val="50000"/>
                </a:schemeClr>
              </a:buClr>
              <a:buSzPct val="95000"/>
              <a:defRPr/>
            </a:pPr>
            <a:endParaRPr lang="en-US" sz="2200" dirty="0" smtClean="0">
              <a:solidFill>
                <a:schemeClr val="accent3">
                  <a:lumMod val="50000"/>
                </a:schemeClr>
              </a:solidFill>
            </a:endParaRPr>
          </a:p>
          <a:p>
            <a:pPr marL="450850" lvl="2" defTabSz="914400">
              <a:spcBef>
                <a:spcPts val="800"/>
              </a:spcBef>
              <a:buClr>
                <a:schemeClr val="accent3">
                  <a:lumMod val="50000"/>
                </a:schemeClr>
              </a:buClr>
              <a:buSzPct val="95000"/>
              <a:defRPr/>
            </a:pPr>
            <a:endParaRPr lang="en-US" sz="2200" dirty="0" smtClean="0">
              <a:solidFill>
                <a:schemeClr val="accent3">
                  <a:lumMod val="50000"/>
                </a:schemeClr>
              </a:solidFill>
            </a:endParaRPr>
          </a:p>
        </p:txBody>
      </p:sp>
      <p:pic>
        <p:nvPicPr>
          <p:cNvPr id="10" name="Picture 9" descr="Moraine Park-blac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rcRect l="24868"/>
              <a:stretch>
                <a:fillRect/>
              </a:stretch>
            </p:blipFill>
          </mc:Choice>
          <mc:Fallback>
            <p:blipFill>
              <a:blip r:embed="rId5"/>
              <a:srcRect l="24868"/>
              <a:stretch>
                <a:fillRect/>
              </a:stretch>
            </p:blipFill>
          </mc:Fallback>
        </mc:AlternateContent>
        <p:spPr>
          <a:xfrm>
            <a:off x="5739999" y="153501"/>
            <a:ext cx="2769360" cy="1039327"/>
          </a:xfrm>
          <a:prstGeom prst="rect">
            <a:avLst/>
          </a:prstGeom>
        </p:spPr>
      </p:pic>
      <p:pic>
        <p:nvPicPr>
          <p:cNvPr id="13" name="Picture 12" descr="912231.jpg"/>
          <p:cNvPicPr>
            <a:picLocks noChangeAspect="1"/>
          </p:cNvPicPr>
          <p:nvPr/>
        </p:nvPicPr>
        <p:blipFill>
          <a:blip r:embed="rId6">
            <a:duotone>
              <a:prstClr val="black"/>
              <a:schemeClr val="tx2">
                <a:tint val="45000"/>
                <a:satMod val="400000"/>
              </a:schemeClr>
            </a:duotone>
            <a:alphaModFix amt="88000"/>
          </a:blip>
          <a:srcRect r="546" b="42767"/>
          <a:stretch>
            <a:fillRect/>
          </a:stretch>
        </p:blipFill>
        <p:spPr>
          <a:xfrm>
            <a:off x="5173662" y="5144372"/>
            <a:ext cx="3970337" cy="1713628"/>
          </a:xfrm>
          <a:prstGeom prst="rect">
            <a:avLst/>
          </a:prstGeom>
        </p:spPr>
      </p:pic>
      <p:sp>
        <p:nvSpPr>
          <p:cNvPr id="14" name="Title 1"/>
          <p:cNvSpPr txBox="1">
            <a:spLocks/>
          </p:cNvSpPr>
          <p:nvPr/>
        </p:nvSpPr>
        <p:spPr>
          <a:xfrm>
            <a:off x="569052" y="556638"/>
            <a:ext cx="8458200" cy="14325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dirty="0" smtClean="0"/>
              <a:t>Scholarships:</a:t>
            </a:r>
            <a:endParaRPr lang="en-US" sz="4000" dirty="0"/>
          </a:p>
        </p:txBody>
      </p:sp>
    </p:spTree>
    <p:extLst>
      <p:ext uri="{BB962C8B-B14F-4D97-AF65-F5344CB8AC3E}">
        <p14:creationId xmlns:p14="http://schemas.microsoft.com/office/powerpoint/2010/main" val="2488555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86" y="137162"/>
            <a:ext cx="8458200" cy="1432560"/>
          </a:xfrm>
        </p:spPr>
        <p:txBody>
          <a:bodyPr>
            <a:noAutofit/>
          </a:bodyPr>
          <a:lstStyle/>
          <a:p>
            <a:pPr algn="ctr"/>
            <a:r>
              <a:rPr lang="en-US" sz="4000" dirty="0" smtClean="0"/>
              <a:t>Foundation Scholarship</a:t>
            </a:r>
            <a:endParaRPr lang="en-US" sz="4000" dirty="0"/>
          </a:p>
        </p:txBody>
      </p:sp>
      <p:sp>
        <p:nvSpPr>
          <p:cNvPr id="3" name="Content Placeholder 2"/>
          <p:cNvSpPr>
            <a:spLocks noGrp="1"/>
          </p:cNvSpPr>
          <p:nvPr>
            <p:ph idx="1"/>
          </p:nvPr>
        </p:nvSpPr>
        <p:spPr>
          <a:xfrm>
            <a:off x="772927" y="1343802"/>
            <a:ext cx="7239000" cy="4398336"/>
          </a:xfrm>
        </p:spPr>
        <p:txBody>
          <a:bodyPr>
            <a:normAutofit/>
          </a:bodyPr>
          <a:lstStyle/>
          <a:p>
            <a:pPr lvl="1"/>
            <a:r>
              <a:rPr lang="en-US" sz="2800" dirty="0" smtClean="0"/>
              <a:t>Range from $350 - $3,000!</a:t>
            </a:r>
          </a:p>
          <a:p>
            <a:pPr lvl="1"/>
            <a:r>
              <a:rPr lang="en-US" sz="2800" dirty="0" smtClean="0"/>
              <a:t>No program or campus restrictions</a:t>
            </a:r>
          </a:p>
          <a:p>
            <a:pPr lvl="1"/>
            <a:r>
              <a:rPr lang="en-US" sz="2800" dirty="0" smtClean="0"/>
              <a:t>All currently accepted students are eligible!</a:t>
            </a:r>
          </a:p>
          <a:p>
            <a:pPr lvl="1"/>
            <a:endParaRPr lang="en-US" sz="2600" dirty="0" smtClean="0"/>
          </a:p>
          <a:p>
            <a:pPr lvl="1"/>
            <a:endParaRPr lang="en-US" sz="2800" dirty="0" smtClean="0"/>
          </a:p>
        </p:txBody>
      </p:sp>
      <p:sp>
        <p:nvSpPr>
          <p:cNvPr id="7" name="Rectangle 6"/>
          <p:cNvSpPr/>
          <p:nvPr/>
        </p:nvSpPr>
        <p:spPr>
          <a:xfrm>
            <a:off x="5173662" y="5497327"/>
            <a:ext cx="3970338" cy="1360673"/>
          </a:xfrm>
          <a:prstGeom prst="rect">
            <a:avLst/>
          </a:prstGeom>
          <a:solidFill>
            <a:srgbClr val="C478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Moraine Park-blac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24868"/>
              <a:stretch>
                <a:fillRect/>
              </a:stretch>
            </p:blipFill>
          </mc:Choice>
          <mc:Fallback>
            <p:blipFill>
              <a:blip r:embed="rId4"/>
              <a:srcRect l="24868"/>
              <a:stretch>
                <a:fillRect/>
              </a:stretch>
            </p:blipFill>
          </mc:Fallback>
        </mc:AlternateContent>
        <p:spPr>
          <a:xfrm>
            <a:off x="5774151" y="5657999"/>
            <a:ext cx="2769360" cy="1039327"/>
          </a:xfrm>
          <a:prstGeom prst="rect">
            <a:avLst/>
          </a:prstGeom>
        </p:spPr>
      </p:pic>
    </p:spTree>
    <p:extLst>
      <p:ext uri="{BB962C8B-B14F-4D97-AF65-F5344CB8AC3E}">
        <p14:creationId xmlns:p14="http://schemas.microsoft.com/office/powerpoint/2010/main" val="1238626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556" y="105264"/>
            <a:ext cx="8458200" cy="1432560"/>
          </a:xfrm>
        </p:spPr>
        <p:txBody>
          <a:bodyPr>
            <a:noAutofit/>
          </a:bodyPr>
          <a:lstStyle/>
          <a:p>
            <a:pPr algn="ctr"/>
            <a:r>
              <a:rPr lang="en-US" sz="4000" dirty="0" smtClean="0"/>
              <a:t>STEM Scholarship</a:t>
            </a:r>
            <a:endParaRPr lang="en-US" sz="4000" dirty="0"/>
          </a:p>
        </p:txBody>
      </p:sp>
      <p:sp>
        <p:nvSpPr>
          <p:cNvPr id="3" name="Content Placeholder 2"/>
          <p:cNvSpPr>
            <a:spLocks noGrp="1"/>
          </p:cNvSpPr>
          <p:nvPr>
            <p:ph idx="1"/>
          </p:nvPr>
        </p:nvSpPr>
        <p:spPr>
          <a:xfrm>
            <a:off x="772927" y="1343802"/>
            <a:ext cx="7239000" cy="5142058"/>
          </a:xfrm>
        </p:spPr>
        <p:txBody>
          <a:bodyPr>
            <a:normAutofit/>
          </a:bodyPr>
          <a:lstStyle/>
          <a:p>
            <a:pPr lvl="1"/>
            <a:r>
              <a:rPr lang="en-US" sz="2800" dirty="0" smtClean="0"/>
              <a:t>Science, Technology, Engineering, Math</a:t>
            </a:r>
          </a:p>
          <a:p>
            <a:pPr lvl="1"/>
            <a:r>
              <a:rPr lang="en-US" sz="2800" dirty="0" smtClean="0"/>
              <a:t>Range from $500 - $10,000!</a:t>
            </a:r>
          </a:p>
          <a:p>
            <a:pPr lvl="1"/>
            <a:r>
              <a:rPr lang="en-US" sz="2800" dirty="0" smtClean="0"/>
              <a:t>Eligible programs include:</a:t>
            </a:r>
          </a:p>
          <a:p>
            <a:pPr lvl="3" indent="-463550">
              <a:spcBef>
                <a:spcPts val="800"/>
              </a:spcBef>
              <a:buClr>
                <a:schemeClr val="accent3">
                  <a:lumMod val="50000"/>
                </a:schemeClr>
              </a:buClr>
              <a:buSzPct val="95000"/>
              <a:buFont typeface="Wingdings" charset="2"/>
              <a:buChar char="§"/>
              <a:defRPr/>
            </a:pPr>
            <a:r>
              <a:rPr lang="en-US" sz="1600" dirty="0" smtClean="0">
                <a:solidFill>
                  <a:schemeClr val="accent3">
                    <a:lumMod val="50000"/>
                  </a:schemeClr>
                </a:solidFill>
              </a:rPr>
              <a:t>Process Engineering </a:t>
            </a:r>
            <a:r>
              <a:rPr lang="en-US" sz="1600" dirty="0">
                <a:solidFill>
                  <a:schemeClr val="accent3">
                    <a:lumMod val="50000"/>
                  </a:schemeClr>
                </a:solidFill>
              </a:rPr>
              <a:t>Technologist</a:t>
            </a:r>
          </a:p>
          <a:p>
            <a:pPr lvl="3" indent="-463550">
              <a:spcBef>
                <a:spcPts val="800"/>
              </a:spcBef>
              <a:buClr>
                <a:schemeClr val="accent3">
                  <a:lumMod val="50000"/>
                </a:schemeClr>
              </a:buClr>
              <a:buSzPct val="95000"/>
              <a:buFont typeface="Wingdings" charset="2"/>
              <a:buChar char="§"/>
              <a:defRPr/>
            </a:pPr>
            <a:r>
              <a:rPr lang="en-US" sz="1600" dirty="0">
                <a:solidFill>
                  <a:schemeClr val="accent3">
                    <a:lumMod val="50000"/>
                  </a:schemeClr>
                </a:solidFill>
              </a:rPr>
              <a:t>Mechanical Design Technology</a:t>
            </a:r>
          </a:p>
          <a:p>
            <a:pPr lvl="3" indent="-463550">
              <a:spcBef>
                <a:spcPts val="800"/>
              </a:spcBef>
              <a:buClr>
                <a:schemeClr val="accent3">
                  <a:lumMod val="50000"/>
                </a:schemeClr>
              </a:buClr>
              <a:buSzPct val="95000"/>
              <a:buFont typeface="Wingdings" charset="2"/>
              <a:buChar char="§"/>
              <a:defRPr/>
            </a:pPr>
            <a:r>
              <a:rPr lang="en-US" sz="1600" dirty="0">
                <a:solidFill>
                  <a:schemeClr val="accent3">
                    <a:lumMod val="50000"/>
                  </a:schemeClr>
                </a:solidFill>
              </a:rPr>
              <a:t>Tool Design Engineering Technology</a:t>
            </a:r>
          </a:p>
          <a:p>
            <a:pPr lvl="3" indent="-463550">
              <a:spcBef>
                <a:spcPts val="800"/>
              </a:spcBef>
              <a:buClr>
                <a:schemeClr val="accent3">
                  <a:lumMod val="50000"/>
                </a:schemeClr>
              </a:buClr>
              <a:buSzPct val="95000"/>
              <a:buFont typeface="Wingdings" charset="2"/>
              <a:buChar char="§"/>
              <a:defRPr/>
            </a:pPr>
            <a:r>
              <a:rPr lang="en-US" sz="1600" dirty="0">
                <a:solidFill>
                  <a:schemeClr val="accent3">
                    <a:lumMod val="50000"/>
                  </a:schemeClr>
                </a:solidFill>
              </a:rPr>
              <a:t>Information Technology</a:t>
            </a:r>
          </a:p>
          <a:p>
            <a:pPr lvl="4" indent="-463550">
              <a:spcBef>
                <a:spcPts val="800"/>
              </a:spcBef>
              <a:buClr>
                <a:schemeClr val="accent3">
                  <a:lumMod val="50000"/>
                </a:schemeClr>
              </a:buClr>
              <a:buSzPct val="95000"/>
              <a:buFont typeface="Wingdings" charset="2"/>
              <a:buChar char="§"/>
              <a:defRPr/>
            </a:pPr>
            <a:r>
              <a:rPr lang="en-US" sz="1600" dirty="0">
                <a:solidFill>
                  <a:schemeClr val="accent3">
                    <a:lumMod val="50000"/>
                  </a:schemeClr>
                </a:solidFill>
              </a:rPr>
              <a:t>Applications Developer</a:t>
            </a:r>
          </a:p>
          <a:p>
            <a:pPr lvl="4" indent="-463550">
              <a:spcBef>
                <a:spcPts val="800"/>
              </a:spcBef>
              <a:buClr>
                <a:schemeClr val="accent3">
                  <a:lumMod val="50000"/>
                </a:schemeClr>
              </a:buClr>
              <a:buSzPct val="95000"/>
              <a:buFont typeface="Wingdings" charset="2"/>
              <a:buChar char="§"/>
              <a:defRPr/>
            </a:pPr>
            <a:r>
              <a:rPr lang="en-US" sz="1600" dirty="0">
                <a:solidFill>
                  <a:schemeClr val="accent3">
                    <a:lumMod val="50000"/>
                  </a:schemeClr>
                </a:solidFill>
              </a:rPr>
              <a:t>Network </a:t>
            </a:r>
            <a:r>
              <a:rPr lang="en-US" sz="1600" dirty="0" smtClean="0">
                <a:solidFill>
                  <a:schemeClr val="accent3">
                    <a:lumMod val="50000"/>
                  </a:schemeClr>
                </a:solidFill>
              </a:rPr>
              <a:t>Specialist</a:t>
            </a:r>
            <a:endParaRPr lang="en-US" sz="1600" dirty="0">
              <a:solidFill>
                <a:schemeClr val="accent3">
                  <a:lumMod val="50000"/>
                </a:schemeClr>
              </a:solidFill>
            </a:endParaRPr>
          </a:p>
          <a:p>
            <a:pPr lvl="4" indent="-463550">
              <a:spcBef>
                <a:spcPts val="800"/>
              </a:spcBef>
              <a:buClr>
                <a:schemeClr val="accent3">
                  <a:lumMod val="50000"/>
                </a:schemeClr>
              </a:buClr>
              <a:buSzPct val="95000"/>
              <a:buFont typeface="Wingdings" charset="2"/>
              <a:buChar char="§"/>
              <a:defRPr/>
            </a:pPr>
            <a:r>
              <a:rPr lang="en-US" sz="1600" dirty="0">
                <a:solidFill>
                  <a:schemeClr val="accent3">
                    <a:lumMod val="50000"/>
                  </a:schemeClr>
                </a:solidFill>
              </a:rPr>
              <a:t>Technical Support Specialist</a:t>
            </a:r>
          </a:p>
          <a:p>
            <a:pPr lvl="3" indent="-463550">
              <a:spcBef>
                <a:spcPts val="800"/>
              </a:spcBef>
              <a:buClr>
                <a:schemeClr val="accent3">
                  <a:lumMod val="50000"/>
                </a:schemeClr>
              </a:buClr>
              <a:buSzPct val="95000"/>
              <a:buFont typeface="Wingdings" charset="2"/>
              <a:buChar char="§"/>
              <a:defRPr/>
            </a:pPr>
            <a:r>
              <a:rPr lang="en-US" sz="1600" dirty="0">
                <a:solidFill>
                  <a:schemeClr val="accent3">
                    <a:lumMod val="50000"/>
                  </a:schemeClr>
                </a:solidFill>
              </a:rPr>
              <a:t>Water Quality Technology</a:t>
            </a:r>
          </a:p>
          <a:p>
            <a:pPr lvl="3" indent="-463550">
              <a:spcBef>
                <a:spcPts val="800"/>
              </a:spcBef>
              <a:buClr>
                <a:schemeClr val="accent3">
                  <a:lumMod val="50000"/>
                </a:schemeClr>
              </a:buClr>
              <a:buSzPct val="95000"/>
              <a:buFont typeface="Wingdings" charset="2"/>
              <a:buChar char="§"/>
              <a:defRPr/>
            </a:pPr>
            <a:r>
              <a:rPr lang="en-US" sz="1600" dirty="0">
                <a:solidFill>
                  <a:schemeClr val="accent3">
                    <a:lumMod val="50000"/>
                  </a:schemeClr>
                </a:solidFill>
              </a:rPr>
              <a:t>Civil Engineering Technology</a:t>
            </a:r>
          </a:p>
          <a:p>
            <a:pPr lvl="3" indent="-463550">
              <a:spcBef>
                <a:spcPts val="800"/>
              </a:spcBef>
              <a:buClr>
                <a:schemeClr val="accent3">
                  <a:lumMod val="50000"/>
                </a:schemeClr>
              </a:buClr>
              <a:buSzPct val="95000"/>
              <a:buFont typeface="Wingdings" charset="2"/>
              <a:buChar char="§"/>
              <a:defRPr/>
            </a:pPr>
            <a:r>
              <a:rPr lang="en-US" sz="1600" dirty="0">
                <a:solidFill>
                  <a:schemeClr val="accent3">
                    <a:lumMod val="50000"/>
                  </a:schemeClr>
                </a:solidFill>
              </a:rPr>
              <a:t>Interactive Media Design</a:t>
            </a:r>
          </a:p>
          <a:p>
            <a:pPr lvl="2"/>
            <a:endParaRPr lang="en-US" sz="2600" dirty="0" smtClean="0"/>
          </a:p>
          <a:p>
            <a:pPr marL="914400" lvl="2" indent="0">
              <a:buNone/>
            </a:pPr>
            <a:endParaRPr lang="en-US" sz="2600" dirty="0" smtClean="0"/>
          </a:p>
          <a:p>
            <a:pPr lvl="1"/>
            <a:endParaRPr lang="en-US" sz="2800" dirty="0" smtClean="0"/>
          </a:p>
          <a:p>
            <a:pPr lvl="1"/>
            <a:endParaRPr lang="en-US" sz="1800" dirty="0" smtClean="0"/>
          </a:p>
          <a:p>
            <a:pPr marL="914400" lvl="2" indent="0">
              <a:buNone/>
            </a:pPr>
            <a:endParaRPr lang="en-US" sz="2600" dirty="0" smtClean="0"/>
          </a:p>
          <a:p>
            <a:pPr lvl="1"/>
            <a:endParaRPr lang="en-US" sz="2800" dirty="0" smtClean="0"/>
          </a:p>
        </p:txBody>
      </p:sp>
      <p:sp>
        <p:nvSpPr>
          <p:cNvPr id="7" name="Rectangle 6"/>
          <p:cNvSpPr/>
          <p:nvPr/>
        </p:nvSpPr>
        <p:spPr>
          <a:xfrm>
            <a:off x="5173662" y="5497327"/>
            <a:ext cx="3970338" cy="1360673"/>
          </a:xfrm>
          <a:prstGeom prst="rect">
            <a:avLst/>
          </a:prstGeom>
          <a:solidFill>
            <a:srgbClr val="C478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Moraine Park-blac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24868"/>
              <a:stretch>
                <a:fillRect/>
              </a:stretch>
            </p:blipFill>
          </mc:Choice>
          <mc:Fallback>
            <p:blipFill>
              <a:blip r:embed="rId4"/>
              <a:srcRect l="24868"/>
              <a:stretch>
                <a:fillRect/>
              </a:stretch>
            </p:blipFill>
          </mc:Fallback>
        </mc:AlternateContent>
        <p:spPr>
          <a:xfrm>
            <a:off x="5774151" y="5657999"/>
            <a:ext cx="2769360" cy="1039327"/>
          </a:xfrm>
          <a:prstGeom prst="rect">
            <a:avLst/>
          </a:prstGeom>
        </p:spPr>
      </p:pic>
    </p:spTree>
    <p:extLst>
      <p:ext uri="{BB962C8B-B14F-4D97-AF65-F5344CB8AC3E}">
        <p14:creationId xmlns:p14="http://schemas.microsoft.com/office/powerpoint/2010/main" val="12386267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993</TotalTime>
  <Words>3123</Words>
  <Application>Microsoft Office PowerPoint</Application>
  <PresentationFormat>On-screen Show (4:3)</PresentationFormat>
  <Paragraphs>278</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Inkwell</vt:lpstr>
      <vt:lpstr>PowerPoint Presentation</vt:lpstr>
      <vt:lpstr>What happens today?</vt:lpstr>
      <vt:lpstr>PowerPoint Presentation</vt:lpstr>
      <vt:lpstr>Student Success Center</vt:lpstr>
      <vt:lpstr>Disability Resource Center (DRC)</vt:lpstr>
      <vt:lpstr>Academic Advisors</vt:lpstr>
      <vt:lpstr>PowerPoint Presentation</vt:lpstr>
      <vt:lpstr>Foundation Scholarship</vt:lpstr>
      <vt:lpstr>STEM Scholarship</vt:lpstr>
      <vt:lpstr>PowerPoint Presentation</vt:lpstr>
      <vt:lpstr>Campus Information</vt:lpstr>
      <vt:lpstr>Parking</vt:lpstr>
      <vt:lpstr>Lockers</vt:lpstr>
      <vt:lpstr>Student ID</vt:lpstr>
      <vt:lpstr>Scheduling</vt:lpstr>
      <vt:lpstr>Bookstore</vt:lpstr>
      <vt:lpstr>Printing</vt:lpstr>
      <vt:lpstr>Grades</vt:lpstr>
      <vt:lpstr>Help with Coursework</vt:lpstr>
      <vt:lpstr>Add or Drop a Course</vt:lpstr>
      <vt:lpstr>Registering Next Semester</vt:lpstr>
      <vt:lpstr>Good luck  and  have a  great semester!  </vt:lpstr>
    </vt:vector>
  </TitlesOfParts>
  <Company>Moraine Park Technical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MPTC Student</dc:creator>
  <cp:lastModifiedBy>Amy Naber</cp:lastModifiedBy>
  <cp:revision>55</cp:revision>
  <cp:lastPrinted>2011-03-28T20:57:01Z</cp:lastPrinted>
  <dcterms:created xsi:type="dcterms:W3CDTF">2010-10-27T13:55:41Z</dcterms:created>
  <dcterms:modified xsi:type="dcterms:W3CDTF">2012-07-03T14:03:51Z</dcterms:modified>
</cp:coreProperties>
</file>